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62" r:id="rId3"/>
    <p:sldId id="288" r:id="rId4"/>
    <p:sldId id="340" r:id="rId5"/>
    <p:sldId id="289" r:id="rId6"/>
    <p:sldId id="290" r:id="rId7"/>
    <p:sldId id="292" r:id="rId8"/>
    <p:sldId id="293" r:id="rId9"/>
    <p:sldId id="351" r:id="rId10"/>
    <p:sldId id="352" r:id="rId11"/>
    <p:sldId id="296" r:id="rId12"/>
    <p:sldId id="298" r:id="rId13"/>
    <p:sldId id="297" r:id="rId14"/>
    <p:sldId id="339" r:id="rId15"/>
    <p:sldId id="353" r:id="rId16"/>
    <p:sldId id="315" r:id="rId17"/>
    <p:sldId id="316" r:id="rId18"/>
    <p:sldId id="317" r:id="rId19"/>
    <p:sldId id="318" r:id="rId20"/>
    <p:sldId id="341" r:id="rId21"/>
    <p:sldId id="257" r:id="rId22"/>
    <p:sldId id="301" r:id="rId23"/>
    <p:sldId id="302" r:id="rId24"/>
    <p:sldId id="355" r:id="rId25"/>
    <p:sldId id="357" r:id="rId26"/>
    <p:sldId id="356" r:id="rId27"/>
    <p:sldId id="358" r:id="rId28"/>
    <p:sldId id="359" r:id="rId29"/>
    <p:sldId id="360" r:id="rId30"/>
    <p:sldId id="361" r:id="rId31"/>
    <p:sldId id="362" r:id="rId32"/>
    <p:sldId id="363" r:id="rId33"/>
    <p:sldId id="364" r:id="rId34"/>
    <p:sldId id="365" r:id="rId35"/>
    <p:sldId id="366" r:id="rId36"/>
    <p:sldId id="367" r:id="rId37"/>
    <p:sldId id="266" r:id="rId38"/>
    <p:sldId id="382" r:id="rId39"/>
    <p:sldId id="383" r:id="rId40"/>
    <p:sldId id="384" r:id="rId41"/>
    <p:sldId id="385" r:id="rId42"/>
    <p:sldId id="386" r:id="rId43"/>
    <p:sldId id="387" r:id="rId44"/>
    <p:sldId id="388" r:id="rId45"/>
    <p:sldId id="389" r:id="rId46"/>
    <p:sldId id="390" r:id="rId47"/>
    <p:sldId id="284" r:id="rId48"/>
    <p:sldId id="285" r:id="rId49"/>
    <p:sldId id="286" r:id="rId50"/>
    <p:sldId id="369" r:id="rId51"/>
    <p:sldId id="370" r:id="rId52"/>
    <p:sldId id="371" r:id="rId53"/>
    <p:sldId id="372" r:id="rId54"/>
    <p:sldId id="374" r:id="rId55"/>
    <p:sldId id="375" r:id="rId56"/>
    <p:sldId id="376" r:id="rId57"/>
    <p:sldId id="377" r:id="rId58"/>
    <p:sldId id="378" r:id="rId59"/>
    <p:sldId id="379" r:id="rId60"/>
    <p:sldId id="380" r:id="rId61"/>
    <p:sldId id="381" r:id="rId62"/>
    <p:sldId id="28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4919" autoAdjust="0"/>
  </p:normalViewPr>
  <p:slideViewPr>
    <p:cSldViewPr snapToGrid="0">
      <p:cViewPr varScale="1">
        <p:scale>
          <a:sx n="63" d="100"/>
          <a:sy n="63"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AE6F-6042-4147-8250-17DF44F00E7B}"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3298E-7F56-4FAE-9B3D-9050BFC849F4}" type="slidenum">
              <a:rPr lang="en-US" smtClean="0"/>
              <a:t>‹#›</a:t>
            </a:fld>
            <a:endParaRPr lang="en-US"/>
          </a:p>
        </p:txBody>
      </p:sp>
    </p:spTree>
    <p:extLst>
      <p:ext uri="{BB962C8B-B14F-4D97-AF65-F5344CB8AC3E}">
        <p14:creationId xmlns:p14="http://schemas.microsoft.com/office/powerpoint/2010/main" val="305695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93298E-7F56-4FAE-9B3D-9050BFC849F4}" type="slidenum">
              <a:rPr lang="en-US" smtClean="0"/>
              <a:t>15</a:t>
            </a:fld>
            <a:endParaRPr lang="en-US"/>
          </a:p>
        </p:txBody>
      </p:sp>
    </p:spTree>
    <p:extLst>
      <p:ext uri="{BB962C8B-B14F-4D97-AF65-F5344CB8AC3E}">
        <p14:creationId xmlns:p14="http://schemas.microsoft.com/office/powerpoint/2010/main" val="341214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78619F4-468E-4F69-98B5-72CA12B69009}"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7313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78619F4-468E-4F69-98B5-72CA12B69009}" type="slidenum">
              <a:rPr lang="en-US" altLang="en-US" smtClean="0">
                <a:latin typeface="Arial" panose="020B0604020202020204" pitchFamily="34" charset="0"/>
              </a:rPr>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900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78056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0839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22274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408456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6AAC1-A637-4200-9BD1-EF77CEBBEC1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5485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6AAC1-A637-4200-9BD1-EF77CEBBEC1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118709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6AAC1-A637-4200-9BD1-EF77CEBBEC12}"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6906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6AAC1-A637-4200-9BD1-EF77CEBBEC12}"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426822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6AAC1-A637-4200-9BD1-EF77CEBBEC12}"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278805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6AAC1-A637-4200-9BD1-EF77CEBBEC1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104632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6AAC1-A637-4200-9BD1-EF77CEBBEC1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08938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6AAC1-A637-4200-9BD1-EF77CEBBEC12}"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857EE-48B1-41CA-9FFE-2460D4BEC75C}" type="slidenum">
              <a:rPr lang="en-US" smtClean="0"/>
              <a:t>‹#›</a:t>
            </a:fld>
            <a:endParaRPr lang="en-US"/>
          </a:p>
        </p:txBody>
      </p:sp>
    </p:spTree>
    <p:extLst>
      <p:ext uri="{BB962C8B-B14F-4D97-AF65-F5344CB8AC3E}">
        <p14:creationId xmlns:p14="http://schemas.microsoft.com/office/powerpoint/2010/main" val="45127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m/turkce/haberler-turkiye-5063972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sa2018-questions.oecd.org/platform/index.html?user=&amp;domain=REA&amp;unit=R548-ChickenForum&amp;lang=eng-ZZ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isa2018-questions.oecd.org/" TargetMode="External"/><Relationship Id="rId4" Type="http://schemas.openxmlformats.org/officeDocument/2006/relationships/hyperlink" Target="https://pisa2018-questions.oecd.org/platform/index.html?user=&amp;domain=REA&amp;unit=R551-RapaNui&amp;lang=eng-ZZZ"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kuman.osym.gov.tr/pdfdokuman/2016/GENEL/2016OrtaogretimSonucKitap/B3/YGSOrtakDerslerveYDSTestHamPDagilim19102017.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okuman.osym.gov.tr/pdfdokuman/2018/KPSS/SayisalBilgiler29082018.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kuman.osym.gov.tr/pdfdokuman/2019/GENEL/yksDegRaporweb0309201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kts.hacettepe.edu.tr/ders_detay.php?ders_ref=410c62643d7c44cf013d8ce978a7265e&amp;ders_kod=TIP178&amp;zs_link=2&amp;prg_kod=311&amp;submenuheader=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kuman.osym.gov.tr/pdfdokuman/2018/ALESILKBAHAR/InternetKitapcigi08052018.pdf"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osym.gov.tr/Eklenti/2230,ales2012pdf.pdf?0"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kuman.osym.gov.tr/pdfdokuman/2018/ALESILKBAHAR/InternetKitapcigi08052018.pd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hyperlink" Target="https://dokuman.osym.gov.tr/pdfdokuman/2018/ALESSONBAHAR/internetkitapcik_20112018.pdf"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hyperlink" Target="https://www.nbme.org/downloadrequest/default.aspx" TargetMode="External"/><Relationship Id="rId2" Type="http://schemas.openxmlformats.org/officeDocument/2006/relationships/hyperlink" Target="https://www.nbme.org/publicatio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rkanatalmis.com/" TargetMode="External"/><Relationship Id="rId2" Type="http://schemas.openxmlformats.org/officeDocument/2006/relationships/hyperlink" Target="mailto:erkanatalmis@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eb.gov.tr/meb_iys_dosyalar/2019_12/03105347_PISA_2018_Turkiye_On_Raporu.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m/turkce/haberler-turkiye-506397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m/turkce/haberler-turkiye-506397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solidFill>
                  <a:schemeClr val="accent1">
                    <a:lumMod val="75000"/>
                  </a:schemeClr>
                </a:solidFill>
              </a:rPr>
              <a:t>Soru Yazımı Eğitimi</a:t>
            </a:r>
            <a:endParaRPr lang="en-US" b="1" dirty="0">
              <a:solidFill>
                <a:schemeClr val="accent1">
                  <a:lumMod val="75000"/>
                </a:schemeClr>
              </a:solidFill>
            </a:endParaRPr>
          </a:p>
        </p:txBody>
      </p:sp>
      <p:sp>
        <p:nvSpPr>
          <p:cNvPr id="3" name="Subtitle 2"/>
          <p:cNvSpPr>
            <a:spLocks noGrp="1"/>
          </p:cNvSpPr>
          <p:nvPr>
            <p:ph type="subTitle" idx="1"/>
          </p:nvPr>
        </p:nvSpPr>
        <p:spPr>
          <a:xfrm>
            <a:off x="1524000" y="4571999"/>
            <a:ext cx="9144000" cy="1201004"/>
          </a:xfrm>
        </p:spPr>
        <p:txBody>
          <a:bodyPr>
            <a:normAutofit/>
          </a:bodyPr>
          <a:lstStyle/>
          <a:p>
            <a:pPr algn="r"/>
            <a:r>
              <a:rPr lang="tr-TR" dirty="0" smtClean="0"/>
              <a:t>Dr. Erkan </a:t>
            </a:r>
            <a:r>
              <a:rPr lang="tr-TR" dirty="0" err="1" smtClean="0"/>
              <a:t>Atalmış</a:t>
            </a:r>
            <a:r>
              <a:rPr lang="tr-TR" dirty="0" smtClean="0"/>
              <a:t> </a:t>
            </a:r>
          </a:p>
          <a:p>
            <a:pPr algn="r"/>
            <a:r>
              <a:rPr lang="tr-TR" dirty="0" smtClean="0"/>
              <a:t>Ocak/2020</a:t>
            </a:r>
          </a:p>
          <a:p>
            <a:pPr algn="r"/>
            <a:endParaRPr lang="en-US" dirty="0"/>
          </a:p>
        </p:txBody>
      </p:sp>
    </p:spTree>
    <p:extLst>
      <p:ext uri="{BB962C8B-B14F-4D97-AF65-F5344CB8AC3E}">
        <p14:creationId xmlns:p14="http://schemas.microsoft.com/office/powerpoint/2010/main" val="155502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3504"/>
            <a:ext cx="10515600" cy="1325563"/>
          </a:xfrm>
        </p:spPr>
        <p:txBody>
          <a:bodyPr/>
          <a:lstStyle/>
          <a:p>
            <a:r>
              <a:rPr lang="tr-TR" b="1" dirty="0">
                <a:solidFill>
                  <a:schemeClr val="accent5"/>
                </a:solidFill>
              </a:rPr>
              <a:t>PISA </a:t>
            </a:r>
            <a:r>
              <a:rPr lang="tr-TR" b="1" dirty="0" smtClean="0">
                <a:solidFill>
                  <a:schemeClr val="accent5"/>
                </a:solidFill>
              </a:rPr>
              <a:t>Sınavları (Okuma)</a:t>
            </a:r>
            <a:endParaRPr lang="tr-TR" b="1" dirty="0"/>
          </a:p>
        </p:txBody>
      </p:sp>
      <p:sp>
        <p:nvSpPr>
          <p:cNvPr id="6" name="Metin kutusu 5"/>
          <p:cNvSpPr txBox="1"/>
          <p:nvPr/>
        </p:nvSpPr>
        <p:spPr>
          <a:xfrm>
            <a:off x="3985146" y="6311900"/>
            <a:ext cx="5547544" cy="369332"/>
          </a:xfrm>
          <a:prstGeom prst="rect">
            <a:avLst/>
          </a:prstGeom>
          <a:noFill/>
        </p:spPr>
        <p:txBody>
          <a:bodyPr wrap="none" rtlCol="0">
            <a:spAutoFit/>
          </a:bodyPr>
          <a:lstStyle/>
          <a:p>
            <a:r>
              <a:rPr lang="tr-TR" dirty="0">
                <a:hlinkClick r:id="rId2"/>
              </a:rPr>
              <a:t>https://www.bbc.com/turkce/haberler-turkiye-50639723</a:t>
            </a:r>
            <a:endParaRPr lang="tr-TR" dirty="0"/>
          </a:p>
        </p:txBody>
      </p:sp>
      <p:pic>
        <p:nvPicPr>
          <p:cNvPr id="3" name="Resim 2"/>
          <p:cNvPicPr>
            <a:picLocks noChangeAspect="1"/>
          </p:cNvPicPr>
          <p:nvPr/>
        </p:nvPicPr>
        <p:blipFill>
          <a:blip r:embed="rId3"/>
          <a:stretch>
            <a:fillRect/>
          </a:stretch>
        </p:blipFill>
        <p:spPr>
          <a:xfrm>
            <a:off x="1325880" y="1225970"/>
            <a:ext cx="7446645" cy="5092020"/>
          </a:xfrm>
          <a:prstGeom prst="rect">
            <a:avLst/>
          </a:prstGeom>
        </p:spPr>
      </p:pic>
    </p:spTree>
    <p:extLst>
      <p:ext uri="{BB962C8B-B14F-4D97-AF65-F5344CB8AC3E}">
        <p14:creationId xmlns:p14="http://schemas.microsoft.com/office/powerpoint/2010/main" val="206002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1247861" y="2727960"/>
            <a:ext cx="4509220" cy="1325563"/>
          </a:xfrm>
        </p:spPr>
        <p:txBody>
          <a:bodyPr/>
          <a:lstStyle/>
          <a:p>
            <a:r>
              <a:rPr lang="tr-TR" b="1" dirty="0">
                <a:solidFill>
                  <a:schemeClr val="accent5"/>
                </a:solidFill>
              </a:rPr>
              <a:t>PISA </a:t>
            </a:r>
            <a:r>
              <a:rPr lang="tr-TR" b="1" dirty="0" smtClean="0">
                <a:solidFill>
                  <a:schemeClr val="accent5"/>
                </a:solidFill>
              </a:rPr>
              <a:t>Sınavları (Fen)</a:t>
            </a:r>
            <a:endParaRPr lang="tr-TR" b="1" dirty="0"/>
          </a:p>
        </p:txBody>
      </p:sp>
      <p:pic>
        <p:nvPicPr>
          <p:cNvPr id="3" name="Resim 2"/>
          <p:cNvPicPr>
            <a:picLocks noChangeAspect="1"/>
          </p:cNvPicPr>
          <p:nvPr/>
        </p:nvPicPr>
        <p:blipFill>
          <a:blip r:embed="rId2"/>
          <a:stretch>
            <a:fillRect/>
          </a:stretch>
        </p:blipFill>
        <p:spPr>
          <a:xfrm>
            <a:off x="1413893" y="396240"/>
            <a:ext cx="10305880" cy="6233160"/>
          </a:xfrm>
          <a:prstGeom prst="rect">
            <a:avLst/>
          </a:prstGeom>
        </p:spPr>
      </p:pic>
    </p:spTree>
    <p:extLst>
      <p:ext uri="{BB962C8B-B14F-4D97-AF65-F5344CB8AC3E}">
        <p14:creationId xmlns:p14="http://schemas.microsoft.com/office/powerpoint/2010/main" val="148024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009861" y="2727960"/>
            <a:ext cx="6063700" cy="1325563"/>
          </a:xfrm>
        </p:spPr>
        <p:txBody>
          <a:bodyPr/>
          <a:lstStyle/>
          <a:p>
            <a:r>
              <a:rPr lang="tr-TR" b="1" dirty="0">
                <a:solidFill>
                  <a:schemeClr val="accent5"/>
                </a:solidFill>
              </a:rPr>
              <a:t>PISA </a:t>
            </a:r>
            <a:r>
              <a:rPr lang="tr-TR" b="1" dirty="0" smtClean="0">
                <a:solidFill>
                  <a:schemeClr val="accent5"/>
                </a:solidFill>
              </a:rPr>
              <a:t>Sınavları (Matematik)</a:t>
            </a:r>
            <a:endParaRPr lang="tr-TR" b="1" dirty="0"/>
          </a:p>
        </p:txBody>
      </p:sp>
      <p:pic>
        <p:nvPicPr>
          <p:cNvPr id="4" name="Resim 3"/>
          <p:cNvPicPr>
            <a:picLocks noChangeAspect="1"/>
          </p:cNvPicPr>
          <p:nvPr/>
        </p:nvPicPr>
        <p:blipFill>
          <a:blip r:embed="rId2"/>
          <a:stretch>
            <a:fillRect/>
          </a:stretch>
        </p:blipFill>
        <p:spPr>
          <a:xfrm>
            <a:off x="1684771" y="358891"/>
            <a:ext cx="9911269" cy="5943600"/>
          </a:xfrm>
          <a:prstGeom prst="rect">
            <a:avLst/>
          </a:prstGeom>
        </p:spPr>
      </p:pic>
    </p:spTree>
    <p:extLst>
      <p:ext uri="{BB962C8B-B14F-4D97-AF65-F5344CB8AC3E}">
        <p14:creationId xmlns:p14="http://schemas.microsoft.com/office/powerpoint/2010/main" val="887889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093180" y="2835552"/>
            <a:ext cx="5981565" cy="1325563"/>
          </a:xfrm>
        </p:spPr>
        <p:txBody>
          <a:bodyPr/>
          <a:lstStyle/>
          <a:p>
            <a:r>
              <a:rPr lang="tr-TR" b="1" dirty="0">
                <a:solidFill>
                  <a:schemeClr val="accent5"/>
                </a:solidFill>
              </a:rPr>
              <a:t>PISA </a:t>
            </a:r>
            <a:r>
              <a:rPr lang="tr-TR" b="1" dirty="0" smtClean="0">
                <a:solidFill>
                  <a:schemeClr val="accent5"/>
                </a:solidFill>
              </a:rPr>
              <a:t>Sınavları (Okuma)</a:t>
            </a:r>
            <a:endParaRPr lang="tr-TR" b="1" dirty="0"/>
          </a:p>
        </p:txBody>
      </p:sp>
      <p:pic>
        <p:nvPicPr>
          <p:cNvPr id="3" name="Resim 2"/>
          <p:cNvPicPr>
            <a:picLocks noChangeAspect="1"/>
          </p:cNvPicPr>
          <p:nvPr/>
        </p:nvPicPr>
        <p:blipFill>
          <a:blip r:embed="rId2"/>
          <a:stretch>
            <a:fillRect/>
          </a:stretch>
        </p:blipFill>
        <p:spPr>
          <a:xfrm>
            <a:off x="3167061" y="24358"/>
            <a:ext cx="7433819" cy="6696481"/>
          </a:xfrm>
          <a:prstGeom prst="rect">
            <a:avLst/>
          </a:prstGeom>
        </p:spPr>
      </p:pic>
    </p:spTree>
    <p:extLst>
      <p:ext uri="{BB962C8B-B14F-4D97-AF65-F5344CB8AC3E}">
        <p14:creationId xmlns:p14="http://schemas.microsoft.com/office/powerpoint/2010/main" val="3511467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121183" y="193643"/>
            <a:ext cx="11080534" cy="400110"/>
          </a:xfrm>
          <a:prstGeom prst="rect">
            <a:avLst/>
          </a:prstGeom>
          <a:noFill/>
        </p:spPr>
        <p:txBody>
          <a:bodyPr wrap="none" rtlCol="0">
            <a:spAutoFit/>
          </a:bodyPr>
          <a:lstStyle/>
          <a:p>
            <a:r>
              <a:rPr lang="tr-TR" sz="2000" b="1" dirty="0" smtClean="0">
                <a:solidFill>
                  <a:schemeClr val="accent5"/>
                </a:solidFill>
              </a:rPr>
              <a:t>Temel Yeterlilik Düzeyine Ulaşmayan (Sadece düzey 1) ve Üst Düzey (Düzey 5 ve 6) Öğrenci Oranları (%)</a:t>
            </a:r>
            <a:endParaRPr lang="tr-TR" sz="2000" b="1" dirty="0">
              <a:solidFill>
                <a:schemeClr val="accent5"/>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095491174"/>
              </p:ext>
            </p:extLst>
          </p:nvPr>
        </p:nvGraphicFramePr>
        <p:xfrm>
          <a:off x="274320" y="1274514"/>
          <a:ext cx="11109960" cy="4054332"/>
        </p:xfrm>
        <a:graphic>
          <a:graphicData uri="http://schemas.openxmlformats.org/drawingml/2006/table">
            <a:tbl>
              <a:tblPr firstRow="1" bandRow="1">
                <a:tableStyleId>{5C22544A-7EE6-4342-B048-85BDC9FD1C3A}</a:tableStyleId>
              </a:tblPr>
              <a:tblGrid>
                <a:gridCol w="1859280"/>
                <a:gridCol w="3032760"/>
                <a:gridCol w="1773936"/>
                <a:gridCol w="2221992"/>
                <a:gridCol w="2221992"/>
              </a:tblGrid>
              <a:tr h="843846">
                <a:tc>
                  <a:txBody>
                    <a:bodyPr/>
                    <a:lstStyle/>
                    <a:p>
                      <a:endParaRPr lang="tr-TR" sz="3200" dirty="0"/>
                    </a:p>
                  </a:txBody>
                  <a:tcPr/>
                </a:tc>
                <a:tc>
                  <a:txBody>
                    <a:bodyPr/>
                    <a:lstStyle/>
                    <a:p>
                      <a:endParaRPr lang="tr-TR" sz="3200" dirty="0"/>
                    </a:p>
                  </a:txBody>
                  <a:tcPr/>
                </a:tc>
                <a:tc>
                  <a:txBody>
                    <a:bodyPr/>
                    <a:lstStyle/>
                    <a:p>
                      <a:r>
                        <a:rPr lang="tr-TR" sz="3200" dirty="0" smtClean="0"/>
                        <a:t>Fen</a:t>
                      </a:r>
                      <a:endParaRPr lang="tr-TR" sz="3200" dirty="0"/>
                    </a:p>
                  </a:txBody>
                  <a:tcPr/>
                </a:tc>
                <a:tc>
                  <a:txBody>
                    <a:bodyPr/>
                    <a:lstStyle/>
                    <a:p>
                      <a:r>
                        <a:rPr lang="tr-TR" sz="3200" dirty="0" smtClean="0"/>
                        <a:t>Matematik</a:t>
                      </a:r>
                      <a:endParaRPr lang="tr-TR" sz="3200" dirty="0"/>
                    </a:p>
                  </a:txBody>
                  <a:tcPr/>
                </a:tc>
                <a:tc>
                  <a:txBody>
                    <a:bodyPr/>
                    <a:lstStyle/>
                    <a:p>
                      <a:r>
                        <a:rPr lang="tr-TR" sz="3200" dirty="0" smtClean="0"/>
                        <a:t>Okuma</a:t>
                      </a:r>
                      <a:endParaRPr lang="tr-TR" sz="3200" dirty="0"/>
                    </a:p>
                  </a:txBody>
                  <a:tcPr/>
                </a:tc>
              </a:tr>
              <a:tr h="687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3200" baseline="0" dirty="0" smtClean="0"/>
                        <a:t>Düzey 1</a:t>
                      </a:r>
                      <a:endParaRPr lang="tr-TR" sz="3200" dirty="0" smtClean="0"/>
                    </a:p>
                  </a:txBody>
                  <a:tcPr/>
                </a:tc>
                <a:tc>
                  <a:txBody>
                    <a:bodyPr/>
                    <a:lstStyle/>
                    <a:p>
                      <a:r>
                        <a:rPr lang="tr-TR" sz="3200" dirty="0" smtClean="0"/>
                        <a:t>OECD ülkeleri</a:t>
                      </a:r>
                      <a:endParaRPr lang="tr-TR" sz="3200" dirty="0"/>
                    </a:p>
                  </a:txBody>
                  <a:tcPr/>
                </a:tc>
                <a:tc>
                  <a:txBody>
                    <a:bodyPr/>
                    <a:lstStyle/>
                    <a:p>
                      <a:r>
                        <a:rPr lang="tr-TR" sz="3200" dirty="0" smtClean="0"/>
                        <a:t>21.9</a:t>
                      </a:r>
                      <a:endParaRPr lang="tr-TR" sz="3200" dirty="0"/>
                    </a:p>
                  </a:txBody>
                  <a:tcPr/>
                </a:tc>
                <a:tc>
                  <a:txBody>
                    <a:bodyPr/>
                    <a:lstStyle/>
                    <a:p>
                      <a:r>
                        <a:rPr lang="tr-TR" sz="3200" dirty="0" smtClean="0"/>
                        <a:t>23.9</a:t>
                      </a:r>
                      <a:endParaRPr lang="tr-TR" sz="3200" dirty="0"/>
                    </a:p>
                  </a:txBody>
                  <a:tcPr/>
                </a:tc>
                <a:tc>
                  <a:txBody>
                    <a:bodyPr/>
                    <a:lstStyle/>
                    <a:p>
                      <a:r>
                        <a:rPr lang="tr-TR" sz="3200" dirty="0" smtClean="0"/>
                        <a:t>22.6</a:t>
                      </a:r>
                      <a:endParaRPr lang="tr-TR" sz="3200" dirty="0"/>
                    </a:p>
                  </a:txBody>
                  <a:tcPr/>
                </a:tc>
              </a:tr>
              <a:tr h="622680">
                <a:tc>
                  <a:txBody>
                    <a:bodyPr/>
                    <a:lstStyle/>
                    <a:p>
                      <a:endParaRPr lang="tr-TR" sz="3200"/>
                    </a:p>
                  </a:txBody>
                  <a:tcPr/>
                </a:tc>
                <a:tc>
                  <a:txBody>
                    <a:bodyPr/>
                    <a:lstStyle/>
                    <a:p>
                      <a:r>
                        <a:rPr lang="tr-TR" sz="3200" dirty="0" smtClean="0"/>
                        <a:t>Türkiye</a:t>
                      </a:r>
                      <a:endParaRPr lang="tr-TR" sz="3200" dirty="0"/>
                    </a:p>
                  </a:txBody>
                  <a:tcPr/>
                </a:tc>
                <a:tc>
                  <a:txBody>
                    <a:bodyPr/>
                    <a:lstStyle/>
                    <a:p>
                      <a:r>
                        <a:rPr lang="tr-TR" sz="3200" dirty="0" smtClean="0"/>
                        <a:t>25.1</a:t>
                      </a:r>
                      <a:endParaRPr lang="tr-TR" sz="3200" dirty="0"/>
                    </a:p>
                  </a:txBody>
                  <a:tcPr/>
                </a:tc>
                <a:tc>
                  <a:txBody>
                    <a:bodyPr/>
                    <a:lstStyle/>
                    <a:p>
                      <a:r>
                        <a:rPr lang="tr-TR" sz="3200" dirty="0" smtClean="0"/>
                        <a:t>36.7</a:t>
                      </a:r>
                      <a:endParaRPr lang="tr-TR" sz="3200" dirty="0"/>
                    </a:p>
                  </a:txBody>
                  <a:tcPr/>
                </a:tc>
                <a:tc>
                  <a:txBody>
                    <a:bodyPr/>
                    <a:lstStyle/>
                    <a:p>
                      <a:r>
                        <a:rPr lang="tr-TR" sz="3200" dirty="0" smtClean="0"/>
                        <a:t>26.1</a:t>
                      </a:r>
                      <a:endParaRPr lang="tr-TR" sz="3200" dirty="0"/>
                    </a:p>
                  </a:txBody>
                  <a:tcPr/>
                </a:tc>
              </a:tr>
              <a:tr h="622680">
                <a:tc>
                  <a:txBody>
                    <a:bodyPr/>
                    <a:lstStyle/>
                    <a:p>
                      <a:endParaRPr lang="tr-TR" sz="3200"/>
                    </a:p>
                  </a:txBody>
                  <a:tcPr/>
                </a:tc>
                <a:tc>
                  <a:txBody>
                    <a:bodyPr/>
                    <a:lstStyle/>
                    <a:p>
                      <a:endParaRPr lang="tr-TR" sz="3200" dirty="0"/>
                    </a:p>
                  </a:txBody>
                  <a:tcPr/>
                </a:tc>
                <a:tc>
                  <a:txBody>
                    <a:bodyPr/>
                    <a:lstStyle/>
                    <a:p>
                      <a:endParaRPr lang="tr-TR" sz="3200" dirty="0"/>
                    </a:p>
                  </a:txBody>
                  <a:tcPr/>
                </a:tc>
                <a:tc>
                  <a:txBody>
                    <a:bodyPr/>
                    <a:lstStyle/>
                    <a:p>
                      <a:endParaRPr lang="tr-TR" sz="3200" dirty="0"/>
                    </a:p>
                  </a:txBody>
                  <a:tcPr/>
                </a:tc>
                <a:tc>
                  <a:txBody>
                    <a:bodyPr/>
                    <a:lstStyle/>
                    <a:p>
                      <a:endParaRPr lang="tr-TR" sz="3200" dirty="0"/>
                    </a:p>
                  </a:txBody>
                  <a:tcPr/>
                </a:tc>
              </a:tr>
              <a:tr h="655042">
                <a:tc>
                  <a:txBody>
                    <a:bodyPr/>
                    <a:lstStyle/>
                    <a:p>
                      <a:r>
                        <a:rPr lang="tr-TR" sz="3200" dirty="0" smtClean="0"/>
                        <a:t>Düzey 5-6</a:t>
                      </a:r>
                      <a:endParaRPr lang="tr-TR" sz="3200" dirty="0"/>
                    </a:p>
                  </a:txBody>
                  <a:tcPr/>
                </a:tc>
                <a:tc>
                  <a:txBody>
                    <a:bodyPr/>
                    <a:lstStyle/>
                    <a:p>
                      <a:r>
                        <a:rPr lang="tr-TR" sz="3200" dirty="0" smtClean="0"/>
                        <a:t>OECD ülkeleri</a:t>
                      </a:r>
                      <a:endParaRPr lang="tr-TR" sz="3200" dirty="0"/>
                    </a:p>
                  </a:txBody>
                  <a:tcPr/>
                </a:tc>
                <a:tc>
                  <a:txBody>
                    <a:bodyPr/>
                    <a:lstStyle/>
                    <a:p>
                      <a:r>
                        <a:rPr lang="tr-TR" sz="3200" dirty="0" smtClean="0"/>
                        <a:t>6.7</a:t>
                      </a:r>
                      <a:endParaRPr lang="tr-TR" sz="3200" dirty="0"/>
                    </a:p>
                  </a:txBody>
                  <a:tcPr/>
                </a:tc>
                <a:tc>
                  <a:txBody>
                    <a:bodyPr/>
                    <a:lstStyle/>
                    <a:p>
                      <a:r>
                        <a:rPr lang="tr-TR" sz="3200" dirty="0" smtClean="0"/>
                        <a:t>10.9</a:t>
                      </a:r>
                      <a:endParaRPr lang="tr-TR" sz="3200" dirty="0"/>
                    </a:p>
                  </a:txBody>
                  <a:tcPr/>
                </a:tc>
                <a:tc>
                  <a:txBody>
                    <a:bodyPr/>
                    <a:lstStyle/>
                    <a:p>
                      <a:r>
                        <a:rPr lang="tr-TR" sz="3200" dirty="0" smtClean="0"/>
                        <a:t>8.6</a:t>
                      </a:r>
                      <a:endParaRPr lang="tr-TR" sz="3200" dirty="0"/>
                    </a:p>
                  </a:txBody>
                  <a:tcPr/>
                </a:tc>
              </a:tr>
              <a:tr h="622680">
                <a:tc>
                  <a:txBody>
                    <a:bodyPr/>
                    <a:lstStyle/>
                    <a:p>
                      <a:endParaRPr lang="tr-TR" sz="3200" dirty="0"/>
                    </a:p>
                  </a:txBody>
                  <a:tcPr/>
                </a:tc>
                <a:tc>
                  <a:txBody>
                    <a:bodyPr/>
                    <a:lstStyle/>
                    <a:p>
                      <a:r>
                        <a:rPr lang="tr-TR" sz="3200" dirty="0" smtClean="0"/>
                        <a:t>Türkiye</a:t>
                      </a:r>
                      <a:endParaRPr lang="tr-TR" sz="3200" dirty="0"/>
                    </a:p>
                  </a:txBody>
                  <a:tcPr/>
                </a:tc>
                <a:tc>
                  <a:txBody>
                    <a:bodyPr/>
                    <a:lstStyle/>
                    <a:p>
                      <a:r>
                        <a:rPr lang="tr-TR" sz="3200" dirty="0" smtClean="0"/>
                        <a:t>2.4</a:t>
                      </a:r>
                      <a:endParaRPr lang="tr-TR" sz="3200" dirty="0"/>
                    </a:p>
                  </a:txBody>
                  <a:tcPr/>
                </a:tc>
                <a:tc>
                  <a:txBody>
                    <a:bodyPr/>
                    <a:lstStyle/>
                    <a:p>
                      <a:r>
                        <a:rPr lang="tr-TR" sz="3200" dirty="0" smtClean="0"/>
                        <a:t>4.8</a:t>
                      </a:r>
                      <a:endParaRPr lang="tr-TR" sz="3200" dirty="0"/>
                    </a:p>
                  </a:txBody>
                  <a:tcPr/>
                </a:tc>
                <a:tc>
                  <a:txBody>
                    <a:bodyPr/>
                    <a:lstStyle/>
                    <a:p>
                      <a:r>
                        <a:rPr lang="tr-TR" sz="3200" dirty="0" smtClean="0"/>
                        <a:t>3.3</a:t>
                      </a:r>
                      <a:endParaRPr lang="tr-TR" sz="3200" dirty="0"/>
                    </a:p>
                  </a:txBody>
                  <a:tcPr/>
                </a:tc>
              </a:tr>
            </a:tbl>
          </a:graphicData>
        </a:graphic>
      </p:graphicFrame>
    </p:spTree>
    <p:extLst>
      <p:ext uri="{BB962C8B-B14F-4D97-AF65-F5344CB8AC3E}">
        <p14:creationId xmlns:p14="http://schemas.microsoft.com/office/powerpoint/2010/main" val="114526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1">
                    <a:lumMod val="50000"/>
                  </a:schemeClr>
                </a:solidFill>
              </a:rPr>
              <a:t>PISA soru örnekleri (Yeni Nesi Sorular)</a:t>
            </a:r>
            <a:endParaRPr lang="tr-TR" b="1" dirty="0">
              <a:solidFill>
                <a:schemeClr val="accent1">
                  <a:lumMod val="50000"/>
                </a:schemeClr>
              </a:solidFill>
            </a:endParaRPr>
          </a:p>
        </p:txBody>
      </p:sp>
      <p:sp>
        <p:nvSpPr>
          <p:cNvPr id="4" name="Dikdörtgen 3"/>
          <p:cNvSpPr/>
          <p:nvPr/>
        </p:nvSpPr>
        <p:spPr>
          <a:xfrm>
            <a:off x="198120" y="2967335"/>
            <a:ext cx="11658600" cy="369332"/>
          </a:xfrm>
          <a:prstGeom prst="rect">
            <a:avLst/>
          </a:prstGeom>
        </p:spPr>
        <p:txBody>
          <a:bodyPr wrap="square">
            <a:spAutoFit/>
          </a:bodyPr>
          <a:lstStyle/>
          <a:p>
            <a:r>
              <a:rPr lang="tr-TR" dirty="0">
                <a:hlinkClick r:id="rId3"/>
              </a:rPr>
              <a:t>https://pisa2018-questions.oecd.org/platform/index.html?user=&amp;domain=REA&amp;unit=R548-ChickenForum&amp;lang=eng-ZZZ</a:t>
            </a:r>
            <a:endParaRPr lang="tr-TR" dirty="0"/>
          </a:p>
        </p:txBody>
      </p:sp>
      <p:sp>
        <p:nvSpPr>
          <p:cNvPr id="5" name="Dikdörtgen 4"/>
          <p:cNvSpPr/>
          <p:nvPr/>
        </p:nvSpPr>
        <p:spPr>
          <a:xfrm>
            <a:off x="198120" y="3637895"/>
            <a:ext cx="11658600" cy="369332"/>
          </a:xfrm>
          <a:prstGeom prst="rect">
            <a:avLst/>
          </a:prstGeom>
        </p:spPr>
        <p:txBody>
          <a:bodyPr wrap="square">
            <a:spAutoFit/>
          </a:bodyPr>
          <a:lstStyle/>
          <a:p>
            <a:r>
              <a:rPr lang="tr-TR" dirty="0">
                <a:hlinkClick r:id="rId4"/>
              </a:rPr>
              <a:t>https://pisa2018-questions.oecd.org/platform/index.html?user=&amp;domain=REA&amp;unit=R551-RapaNui&amp;lang=eng-ZZZ</a:t>
            </a:r>
            <a:endParaRPr lang="tr-TR" dirty="0"/>
          </a:p>
        </p:txBody>
      </p:sp>
      <p:sp>
        <p:nvSpPr>
          <p:cNvPr id="6" name="Dikdörtgen 5"/>
          <p:cNvSpPr/>
          <p:nvPr/>
        </p:nvSpPr>
        <p:spPr>
          <a:xfrm>
            <a:off x="198120" y="2296775"/>
            <a:ext cx="3708836" cy="369332"/>
          </a:xfrm>
          <a:prstGeom prst="rect">
            <a:avLst/>
          </a:prstGeom>
        </p:spPr>
        <p:txBody>
          <a:bodyPr wrap="none">
            <a:spAutoFit/>
          </a:bodyPr>
          <a:lstStyle/>
          <a:p>
            <a:r>
              <a:rPr lang="tr-TR" dirty="0">
                <a:hlinkClick r:id="rId5"/>
              </a:rPr>
              <a:t>https://pisa2018-questions.oecd.org/</a:t>
            </a:r>
            <a:endParaRPr lang="tr-TR" dirty="0"/>
          </a:p>
        </p:txBody>
      </p:sp>
    </p:spTree>
    <p:extLst>
      <p:ext uri="{BB962C8B-B14F-4D97-AF65-F5344CB8AC3E}">
        <p14:creationId xmlns:p14="http://schemas.microsoft.com/office/powerpoint/2010/main" val="253183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6249" y="0"/>
            <a:ext cx="5462037" cy="5763095"/>
          </a:xfrm>
          <a:prstGeom prst="rect">
            <a:avLst/>
          </a:prstGeom>
        </p:spPr>
      </p:pic>
      <p:sp>
        <p:nvSpPr>
          <p:cNvPr id="5" name="Metin kutusu 4"/>
          <p:cNvSpPr txBox="1"/>
          <p:nvPr/>
        </p:nvSpPr>
        <p:spPr>
          <a:xfrm>
            <a:off x="539934" y="5932428"/>
            <a:ext cx="8398581" cy="369332"/>
          </a:xfrm>
          <a:prstGeom prst="rect">
            <a:avLst/>
          </a:prstGeom>
          <a:noFill/>
        </p:spPr>
        <p:txBody>
          <a:bodyPr wrap="none" rtlCol="0">
            <a:spAutoFit/>
          </a:bodyPr>
          <a:lstStyle/>
          <a:p>
            <a:r>
              <a:rPr lang="tr-TR" dirty="0"/>
              <a:t>http://pisa.meb.gov.tr/wp-content/uploads/2015/02/pisa-ornek-sorular-matematik.pdf</a:t>
            </a:r>
          </a:p>
        </p:txBody>
      </p:sp>
      <p:sp>
        <p:nvSpPr>
          <p:cNvPr id="8" name="Dikdörtgen 7"/>
          <p:cNvSpPr/>
          <p:nvPr/>
        </p:nvSpPr>
        <p:spPr>
          <a:xfrm>
            <a:off x="509516" y="6332442"/>
            <a:ext cx="10777182" cy="369332"/>
          </a:xfrm>
          <a:prstGeom prst="rect">
            <a:avLst/>
          </a:prstGeom>
        </p:spPr>
        <p:txBody>
          <a:bodyPr wrap="square">
            <a:spAutoFit/>
          </a:bodyPr>
          <a:lstStyle/>
          <a:p>
            <a:r>
              <a:rPr lang="tr-TR" dirty="0"/>
              <a:t>https://www.oecd.org/pisa/pisaproducts/PISA%202012%20Technical%20Report_Chapter%2015.pdf</a:t>
            </a:r>
          </a:p>
        </p:txBody>
      </p:sp>
      <p:grpSp>
        <p:nvGrpSpPr>
          <p:cNvPr id="10" name="Grup 9"/>
          <p:cNvGrpSpPr/>
          <p:nvPr/>
        </p:nvGrpSpPr>
        <p:grpSpPr>
          <a:xfrm>
            <a:off x="7870195" y="881123"/>
            <a:ext cx="2174557" cy="1569493"/>
            <a:chOff x="7870195" y="881123"/>
            <a:chExt cx="2174557" cy="1569493"/>
          </a:xfrm>
        </p:grpSpPr>
        <p:sp>
          <p:nvSpPr>
            <p:cNvPr id="6" name="Metin kutusu 5"/>
            <p:cNvSpPr txBox="1"/>
            <p:nvPr/>
          </p:nvSpPr>
          <p:spPr>
            <a:xfrm>
              <a:off x="8447964" y="1296538"/>
              <a:ext cx="1207062" cy="369332"/>
            </a:xfrm>
            <a:prstGeom prst="rect">
              <a:avLst/>
            </a:prstGeom>
            <a:noFill/>
          </p:spPr>
          <p:txBody>
            <a:bodyPr wrap="none" rtlCol="0">
              <a:spAutoFit/>
            </a:bodyPr>
            <a:lstStyle/>
            <a:p>
              <a:r>
                <a:rPr lang="tr-TR" dirty="0" smtClean="0"/>
                <a:t>Matematik</a:t>
              </a:r>
              <a:endParaRPr lang="tr-TR" dirty="0"/>
            </a:p>
          </p:txBody>
        </p:sp>
        <p:sp>
          <p:nvSpPr>
            <p:cNvPr id="7" name="Metin kutusu 6"/>
            <p:cNvSpPr txBox="1"/>
            <p:nvPr/>
          </p:nvSpPr>
          <p:spPr>
            <a:xfrm>
              <a:off x="8560944" y="1835203"/>
              <a:ext cx="981102" cy="369332"/>
            </a:xfrm>
            <a:prstGeom prst="rect">
              <a:avLst/>
            </a:prstGeom>
            <a:noFill/>
          </p:spPr>
          <p:txBody>
            <a:bodyPr wrap="none" rtlCol="0">
              <a:spAutoFit/>
            </a:bodyPr>
            <a:lstStyle/>
            <a:p>
              <a:r>
                <a:rPr lang="tr-TR" dirty="0" smtClean="0"/>
                <a:t>4. Düzey</a:t>
              </a:r>
              <a:endParaRPr lang="tr-TR" dirty="0"/>
            </a:p>
          </p:txBody>
        </p:sp>
        <p:sp>
          <p:nvSpPr>
            <p:cNvPr id="9" name="Dikdörtgen 8"/>
            <p:cNvSpPr/>
            <p:nvPr/>
          </p:nvSpPr>
          <p:spPr>
            <a:xfrm>
              <a:off x="7870195" y="881123"/>
              <a:ext cx="2174557" cy="15694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425070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54844" y="232433"/>
            <a:ext cx="6237453" cy="5800589"/>
          </a:xfrm>
          <a:prstGeom prst="rect">
            <a:avLst/>
          </a:prstGeom>
        </p:spPr>
      </p:pic>
      <p:pic>
        <p:nvPicPr>
          <p:cNvPr id="6" name="Resim 5"/>
          <p:cNvPicPr>
            <a:picLocks noChangeAspect="1"/>
          </p:cNvPicPr>
          <p:nvPr/>
        </p:nvPicPr>
        <p:blipFill>
          <a:blip r:embed="rId3"/>
          <a:stretch>
            <a:fillRect/>
          </a:stretch>
        </p:blipFill>
        <p:spPr>
          <a:xfrm>
            <a:off x="7175026" y="327967"/>
            <a:ext cx="4757318" cy="1746493"/>
          </a:xfrm>
          <a:prstGeom prst="rect">
            <a:avLst/>
          </a:prstGeom>
        </p:spPr>
      </p:pic>
      <p:pic>
        <p:nvPicPr>
          <p:cNvPr id="7" name="Resim 6"/>
          <p:cNvPicPr>
            <a:picLocks noChangeAspect="1"/>
          </p:cNvPicPr>
          <p:nvPr/>
        </p:nvPicPr>
        <p:blipFill>
          <a:blip r:embed="rId4"/>
          <a:stretch>
            <a:fillRect/>
          </a:stretch>
        </p:blipFill>
        <p:spPr>
          <a:xfrm>
            <a:off x="7175026" y="2975851"/>
            <a:ext cx="4984724" cy="1568853"/>
          </a:xfrm>
          <a:prstGeom prst="rect">
            <a:avLst/>
          </a:prstGeom>
        </p:spPr>
      </p:pic>
      <p:sp>
        <p:nvSpPr>
          <p:cNvPr id="8" name="Dikdörtgen 7"/>
          <p:cNvSpPr/>
          <p:nvPr/>
        </p:nvSpPr>
        <p:spPr>
          <a:xfrm>
            <a:off x="560411" y="6033022"/>
            <a:ext cx="7751076" cy="369332"/>
          </a:xfrm>
          <a:prstGeom prst="rect">
            <a:avLst/>
          </a:prstGeom>
        </p:spPr>
        <p:txBody>
          <a:bodyPr wrap="square">
            <a:spAutoFit/>
          </a:bodyPr>
          <a:lstStyle/>
          <a:p>
            <a:r>
              <a:rPr lang="tr-TR" dirty="0"/>
              <a:t>http://pisa.meb.gov.tr/wp-content/uploads/2015/02/pisa-ornek-sorular-fen.pdf</a:t>
            </a:r>
          </a:p>
        </p:txBody>
      </p:sp>
      <p:sp>
        <p:nvSpPr>
          <p:cNvPr id="9" name="Dikdörtgen 8"/>
          <p:cNvSpPr/>
          <p:nvPr/>
        </p:nvSpPr>
        <p:spPr>
          <a:xfrm>
            <a:off x="8989312" y="4775725"/>
            <a:ext cx="2174557" cy="125729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9738829" y="5072150"/>
            <a:ext cx="524311" cy="369332"/>
          </a:xfrm>
          <a:prstGeom prst="rect">
            <a:avLst/>
          </a:prstGeom>
          <a:noFill/>
        </p:spPr>
        <p:txBody>
          <a:bodyPr wrap="none" rtlCol="0">
            <a:spAutoFit/>
          </a:bodyPr>
          <a:lstStyle/>
          <a:p>
            <a:r>
              <a:rPr lang="tr-TR" dirty="0" smtClean="0"/>
              <a:t>Fen</a:t>
            </a:r>
            <a:endParaRPr lang="tr-TR" dirty="0"/>
          </a:p>
        </p:txBody>
      </p:sp>
      <p:sp>
        <p:nvSpPr>
          <p:cNvPr id="11" name="Metin kutusu 10"/>
          <p:cNvSpPr txBox="1"/>
          <p:nvPr/>
        </p:nvSpPr>
        <p:spPr>
          <a:xfrm>
            <a:off x="9520854" y="5441482"/>
            <a:ext cx="960263" cy="369332"/>
          </a:xfrm>
          <a:prstGeom prst="rect">
            <a:avLst/>
          </a:prstGeom>
          <a:noFill/>
        </p:spPr>
        <p:txBody>
          <a:bodyPr wrap="none" rtlCol="0">
            <a:spAutoFit/>
          </a:bodyPr>
          <a:lstStyle/>
          <a:p>
            <a:r>
              <a:rPr lang="tr-TR" dirty="0" smtClean="0"/>
              <a:t>3. düzey</a:t>
            </a:r>
            <a:endParaRPr lang="tr-TR" dirty="0"/>
          </a:p>
        </p:txBody>
      </p:sp>
      <p:sp>
        <p:nvSpPr>
          <p:cNvPr id="12" name="Dikdörtgen 11"/>
          <p:cNvSpPr/>
          <p:nvPr/>
        </p:nvSpPr>
        <p:spPr>
          <a:xfrm>
            <a:off x="177422" y="6345218"/>
            <a:ext cx="11754922" cy="461665"/>
          </a:xfrm>
          <a:prstGeom prst="rect">
            <a:avLst/>
          </a:prstGeom>
        </p:spPr>
        <p:txBody>
          <a:bodyPr wrap="square">
            <a:spAutoFit/>
          </a:bodyPr>
          <a:lstStyle/>
          <a:p>
            <a:r>
              <a:rPr lang="tr-TR" sz="1200" dirty="0"/>
              <a:t>https://books.google.com.tr/books?id=pNvVAgAAQBAJ&amp;pg=PA98&amp;lpg=PA98&amp;dq=S493Q05+level&amp;source=bl&amp;ots=aZ3WfQjMDN&amp;sig=KrK_Dy9HFeuSIFRp4M-wIy77CYU&amp;hl=tr&amp;sa=X&amp;ved=0ahUKEwiOrLXgg-nYAhUuiKYKHYUAAyIQ6AEIKzAA#v=onepage&amp;q=S493Q05%20level&amp;f=false</a:t>
            </a:r>
          </a:p>
        </p:txBody>
      </p:sp>
    </p:spTree>
    <p:extLst>
      <p:ext uri="{BB962C8B-B14F-4D97-AF65-F5344CB8AC3E}">
        <p14:creationId xmlns:p14="http://schemas.microsoft.com/office/powerpoint/2010/main" val="415360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4023" y="421823"/>
            <a:ext cx="5782671" cy="5750305"/>
          </a:xfrm>
          <a:prstGeom prst="rect">
            <a:avLst/>
          </a:prstGeom>
        </p:spPr>
      </p:pic>
      <p:pic>
        <p:nvPicPr>
          <p:cNvPr id="5" name="Resim 4"/>
          <p:cNvPicPr>
            <a:picLocks noChangeAspect="1"/>
          </p:cNvPicPr>
          <p:nvPr/>
        </p:nvPicPr>
        <p:blipFill>
          <a:blip r:embed="rId3"/>
          <a:stretch>
            <a:fillRect/>
          </a:stretch>
        </p:blipFill>
        <p:spPr>
          <a:xfrm>
            <a:off x="6030462" y="211397"/>
            <a:ext cx="5574803" cy="1562811"/>
          </a:xfrm>
          <a:prstGeom prst="rect">
            <a:avLst/>
          </a:prstGeom>
        </p:spPr>
      </p:pic>
      <p:pic>
        <p:nvPicPr>
          <p:cNvPr id="6" name="Resim 5"/>
          <p:cNvPicPr>
            <a:picLocks noChangeAspect="1"/>
          </p:cNvPicPr>
          <p:nvPr/>
        </p:nvPicPr>
        <p:blipFill>
          <a:blip r:embed="rId4"/>
          <a:stretch>
            <a:fillRect/>
          </a:stretch>
        </p:blipFill>
        <p:spPr>
          <a:xfrm>
            <a:off x="6100695" y="2139047"/>
            <a:ext cx="4238491" cy="1655030"/>
          </a:xfrm>
          <a:prstGeom prst="rect">
            <a:avLst/>
          </a:prstGeom>
        </p:spPr>
      </p:pic>
      <p:pic>
        <p:nvPicPr>
          <p:cNvPr id="7" name="Resim 6"/>
          <p:cNvPicPr>
            <a:picLocks noChangeAspect="1"/>
          </p:cNvPicPr>
          <p:nvPr/>
        </p:nvPicPr>
        <p:blipFill>
          <a:blip r:embed="rId5"/>
          <a:stretch>
            <a:fillRect/>
          </a:stretch>
        </p:blipFill>
        <p:spPr>
          <a:xfrm>
            <a:off x="6100695" y="4158916"/>
            <a:ext cx="5424794" cy="1695974"/>
          </a:xfrm>
          <a:prstGeom prst="rect">
            <a:avLst/>
          </a:prstGeom>
        </p:spPr>
      </p:pic>
    </p:spTree>
    <p:extLst>
      <p:ext uri="{BB962C8B-B14F-4D97-AF65-F5344CB8AC3E}">
        <p14:creationId xmlns:p14="http://schemas.microsoft.com/office/powerpoint/2010/main" val="305954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4562" y="648411"/>
            <a:ext cx="4171950" cy="5124450"/>
          </a:xfrm>
          <a:prstGeom prst="rect">
            <a:avLst/>
          </a:prstGeom>
        </p:spPr>
      </p:pic>
      <p:pic>
        <p:nvPicPr>
          <p:cNvPr id="5" name="Resim 4"/>
          <p:cNvPicPr>
            <a:picLocks noChangeAspect="1"/>
          </p:cNvPicPr>
          <p:nvPr/>
        </p:nvPicPr>
        <p:blipFill>
          <a:blip r:embed="rId3"/>
          <a:stretch>
            <a:fillRect/>
          </a:stretch>
        </p:blipFill>
        <p:spPr>
          <a:xfrm>
            <a:off x="5771154" y="692766"/>
            <a:ext cx="6170637" cy="929468"/>
          </a:xfrm>
          <a:prstGeom prst="rect">
            <a:avLst/>
          </a:prstGeom>
        </p:spPr>
      </p:pic>
      <p:pic>
        <p:nvPicPr>
          <p:cNvPr id="6" name="Resim 5"/>
          <p:cNvPicPr>
            <a:picLocks noChangeAspect="1"/>
          </p:cNvPicPr>
          <p:nvPr/>
        </p:nvPicPr>
        <p:blipFill>
          <a:blip r:embed="rId4"/>
          <a:stretch>
            <a:fillRect/>
          </a:stretch>
        </p:blipFill>
        <p:spPr>
          <a:xfrm>
            <a:off x="5771154" y="2062090"/>
            <a:ext cx="5733909" cy="3869509"/>
          </a:xfrm>
          <a:prstGeom prst="rect">
            <a:avLst/>
          </a:prstGeom>
        </p:spPr>
      </p:pic>
      <p:sp>
        <p:nvSpPr>
          <p:cNvPr id="7" name="Dikdörtgen 6"/>
          <p:cNvSpPr/>
          <p:nvPr/>
        </p:nvSpPr>
        <p:spPr>
          <a:xfrm>
            <a:off x="734561" y="6048289"/>
            <a:ext cx="9610441" cy="369332"/>
          </a:xfrm>
          <a:prstGeom prst="rect">
            <a:avLst/>
          </a:prstGeom>
        </p:spPr>
        <p:txBody>
          <a:bodyPr wrap="square">
            <a:spAutoFit/>
          </a:bodyPr>
          <a:lstStyle/>
          <a:p>
            <a:r>
              <a:rPr lang="tr-TR" dirty="0"/>
              <a:t>http://pisa.meb.gov.tr/wp-content/uploads/2015/02/pisa-ornek-sorular-okumabecerileri.pdf</a:t>
            </a:r>
          </a:p>
        </p:txBody>
      </p:sp>
    </p:spTree>
    <p:extLst>
      <p:ext uri="{BB962C8B-B14F-4D97-AF65-F5344CB8AC3E}">
        <p14:creationId xmlns:p14="http://schemas.microsoft.com/office/powerpoint/2010/main" val="408614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41" y="1"/>
            <a:ext cx="9144000" cy="1105468"/>
          </a:xfrm>
        </p:spPr>
        <p:txBody>
          <a:bodyPr>
            <a:normAutofit/>
          </a:bodyPr>
          <a:lstStyle/>
          <a:p>
            <a:r>
              <a:rPr lang="tr-TR" sz="4800" b="1" dirty="0" smtClean="0">
                <a:solidFill>
                  <a:schemeClr val="accent1">
                    <a:lumMod val="75000"/>
                  </a:schemeClr>
                </a:solidFill>
              </a:rPr>
              <a:t>Genel Bakış</a:t>
            </a:r>
            <a:endParaRPr lang="en-US" sz="4800" b="1" dirty="0">
              <a:solidFill>
                <a:schemeClr val="accent1">
                  <a:lumMod val="75000"/>
                </a:schemeClr>
              </a:solidFill>
            </a:endParaRPr>
          </a:p>
        </p:txBody>
      </p:sp>
      <p:sp>
        <p:nvSpPr>
          <p:cNvPr id="3" name="Subtitle 2"/>
          <p:cNvSpPr>
            <a:spLocks noGrp="1"/>
          </p:cNvSpPr>
          <p:nvPr>
            <p:ph type="subTitle" idx="1"/>
          </p:nvPr>
        </p:nvSpPr>
        <p:spPr>
          <a:xfrm>
            <a:off x="322995" y="1105469"/>
            <a:ext cx="9144000" cy="4300016"/>
          </a:xfrm>
        </p:spPr>
        <p:txBody>
          <a:bodyPr>
            <a:noAutofit/>
          </a:bodyPr>
          <a:lstStyle/>
          <a:p>
            <a:pPr marL="342900" indent="-342900" algn="l">
              <a:lnSpc>
                <a:spcPct val="150000"/>
              </a:lnSpc>
              <a:buFont typeface="Arial" panose="020B0604020202020204" pitchFamily="34" charset="0"/>
              <a:buChar char="•"/>
            </a:pPr>
            <a:r>
              <a:rPr lang="tr-TR" dirty="0" smtClean="0"/>
              <a:t>PISA Sınavları</a:t>
            </a:r>
          </a:p>
          <a:p>
            <a:pPr marL="342900" indent="-342900" algn="l">
              <a:lnSpc>
                <a:spcPct val="150000"/>
              </a:lnSpc>
              <a:buFont typeface="Arial" panose="020B0604020202020204" pitchFamily="34" charset="0"/>
              <a:buChar char="•"/>
            </a:pPr>
            <a:r>
              <a:rPr lang="tr-TR" dirty="0" smtClean="0"/>
              <a:t>Türkiye Geneli YGS/LYS soru Analizleri</a:t>
            </a:r>
          </a:p>
          <a:p>
            <a:pPr marL="342900" indent="-342900" algn="l">
              <a:lnSpc>
                <a:spcPct val="150000"/>
              </a:lnSpc>
              <a:buFont typeface="Arial" panose="020B0604020202020204" pitchFamily="34" charset="0"/>
              <a:buChar char="•"/>
            </a:pPr>
            <a:r>
              <a:rPr lang="tr-TR" dirty="0" smtClean="0"/>
              <a:t>Sınav Hazırlama Teknikleri</a:t>
            </a:r>
          </a:p>
          <a:p>
            <a:pPr marL="342900" indent="-342900" algn="l">
              <a:lnSpc>
                <a:spcPct val="150000"/>
              </a:lnSpc>
              <a:buFont typeface="Arial" panose="020B0604020202020204" pitchFamily="34" charset="0"/>
              <a:buChar char="•"/>
            </a:pPr>
            <a:r>
              <a:rPr lang="tr-TR" dirty="0" smtClean="0"/>
              <a:t>Öğretim Üyesi Sınav Örnekleri</a:t>
            </a:r>
          </a:p>
          <a:p>
            <a:pPr marL="342900" indent="-342900" algn="l">
              <a:lnSpc>
                <a:spcPct val="150000"/>
              </a:lnSpc>
              <a:buFont typeface="Arial" panose="020B0604020202020204" pitchFamily="34" charset="0"/>
              <a:buChar char="•"/>
            </a:pPr>
            <a:r>
              <a:rPr lang="tr-TR" dirty="0" smtClean="0"/>
              <a:t>Madde parametreleri hesaplama: Excel Uygulama</a:t>
            </a:r>
          </a:p>
          <a:p>
            <a:pPr marL="342900" indent="-342900" algn="l">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51247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723" y="2030152"/>
            <a:ext cx="10515600" cy="1325563"/>
          </a:xfrm>
        </p:spPr>
        <p:txBody>
          <a:bodyPr/>
          <a:lstStyle/>
          <a:p>
            <a:pPr algn="ctr"/>
            <a:r>
              <a:rPr lang="tr-TR" b="1" dirty="0" smtClean="0">
                <a:solidFill>
                  <a:schemeClr val="accent5"/>
                </a:solidFill>
              </a:rPr>
              <a:t>YGS/LYS SINAV ANALİZİ</a:t>
            </a:r>
            <a:endParaRPr lang="tr-TR" b="1" dirty="0">
              <a:solidFill>
                <a:schemeClr val="accent5"/>
              </a:solidFill>
            </a:endParaRPr>
          </a:p>
        </p:txBody>
      </p:sp>
    </p:spTree>
    <p:extLst>
      <p:ext uri="{BB962C8B-B14F-4D97-AF65-F5344CB8AC3E}">
        <p14:creationId xmlns:p14="http://schemas.microsoft.com/office/powerpoint/2010/main" val="364520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619" y="77282"/>
            <a:ext cx="9144000" cy="1088574"/>
          </a:xfrm>
        </p:spPr>
        <p:txBody>
          <a:bodyPr>
            <a:normAutofit/>
          </a:bodyPr>
          <a:lstStyle/>
          <a:p>
            <a:r>
              <a:rPr lang="en-US" sz="4400" b="1" dirty="0" smtClean="0">
                <a:solidFill>
                  <a:schemeClr val="accent1">
                    <a:lumMod val="75000"/>
                  </a:schemeClr>
                </a:solidFill>
              </a:rPr>
              <a:t>YGS</a:t>
            </a:r>
            <a:r>
              <a:rPr lang="tr-TR" sz="4400" b="1" dirty="0">
                <a:solidFill>
                  <a:schemeClr val="accent1">
                    <a:lumMod val="75000"/>
                  </a:schemeClr>
                </a:solidFill>
              </a:rPr>
              <a:t> </a:t>
            </a:r>
            <a:r>
              <a:rPr lang="en-US" sz="4400" b="1" dirty="0" smtClean="0">
                <a:solidFill>
                  <a:schemeClr val="accent1">
                    <a:lumMod val="75000"/>
                  </a:schemeClr>
                </a:solidFill>
              </a:rPr>
              <a:t>-201</a:t>
            </a:r>
            <a:r>
              <a:rPr lang="tr-TR" sz="4400" b="1" dirty="0" smtClean="0">
                <a:solidFill>
                  <a:schemeClr val="accent1">
                    <a:lumMod val="75000"/>
                  </a:schemeClr>
                </a:solidFill>
              </a:rPr>
              <a:t>6/2017</a:t>
            </a:r>
            <a:endParaRPr lang="en-US" sz="4400" b="1"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2692879"/>
              </p:ext>
            </p:extLst>
          </p:nvPr>
        </p:nvGraphicFramePr>
        <p:xfrm>
          <a:off x="1174087" y="2643077"/>
          <a:ext cx="9947700" cy="74168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YGS- 2017</a:t>
                      </a:r>
                      <a:endParaRPr lang="en-US" dirty="0"/>
                    </a:p>
                  </a:txBody>
                  <a:tcPr/>
                </a:tc>
                <a:tc>
                  <a:txBody>
                    <a:bodyPr/>
                    <a:lstStyle/>
                    <a:p>
                      <a:pPr algn="ctr"/>
                      <a:r>
                        <a:rPr lang="tr-TR" dirty="0" smtClean="0"/>
                        <a:t>17.28</a:t>
                      </a:r>
                      <a:endParaRPr lang="en-US" dirty="0"/>
                    </a:p>
                  </a:txBody>
                  <a:tcPr/>
                </a:tc>
                <a:tc>
                  <a:txBody>
                    <a:bodyPr/>
                    <a:lstStyle/>
                    <a:p>
                      <a:pPr algn="ctr"/>
                      <a:r>
                        <a:rPr lang="tr-TR" dirty="0" smtClean="0"/>
                        <a:t>5.13</a:t>
                      </a:r>
                      <a:endParaRPr lang="en-US" dirty="0"/>
                    </a:p>
                  </a:txBody>
                  <a:tcPr/>
                </a:tc>
                <a:tc>
                  <a:txBody>
                    <a:bodyPr/>
                    <a:lstStyle/>
                    <a:p>
                      <a:pPr algn="ctr"/>
                      <a:r>
                        <a:rPr lang="tr-TR" dirty="0" smtClean="0"/>
                        <a:t>12.31</a:t>
                      </a:r>
                      <a:endParaRPr lang="en-US" dirty="0"/>
                    </a:p>
                  </a:txBody>
                  <a:tcPr/>
                </a:tc>
                <a:tc>
                  <a:txBody>
                    <a:bodyPr/>
                    <a:lstStyle/>
                    <a:p>
                      <a:pPr algn="ctr"/>
                      <a:r>
                        <a:rPr lang="tr-TR" dirty="0" smtClean="0"/>
                        <a:t>4.61</a:t>
                      </a:r>
                      <a:endParaRPr lang="en-US" dirty="0"/>
                    </a:p>
                  </a:txBody>
                  <a:tcPr/>
                </a:tc>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3964032691"/>
              </p:ext>
            </p:extLst>
          </p:nvPr>
        </p:nvGraphicFramePr>
        <p:xfrm>
          <a:off x="1174087" y="1738084"/>
          <a:ext cx="9947700" cy="74168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YGS- 2016</a:t>
                      </a:r>
                      <a:endParaRPr lang="en-US" dirty="0"/>
                    </a:p>
                  </a:txBody>
                  <a:tcPr/>
                </a:tc>
                <a:tc>
                  <a:txBody>
                    <a:bodyPr/>
                    <a:lstStyle/>
                    <a:p>
                      <a:pPr algn="ctr"/>
                      <a:r>
                        <a:rPr lang="tr-TR" dirty="0" smtClean="0"/>
                        <a:t>19.02</a:t>
                      </a:r>
                      <a:endParaRPr lang="en-US" dirty="0"/>
                    </a:p>
                  </a:txBody>
                  <a:tcPr/>
                </a:tc>
                <a:tc>
                  <a:txBody>
                    <a:bodyPr/>
                    <a:lstStyle/>
                    <a:p>
                      <a:pPr algn="ctr"/>
                      <a:r>
                        <a:rPr lang="tr-TR" dirty="0" smtClean="0"/>
                        <a:t>7.44</a:t>
                      </a:r>
                      <a:endParaRPr lang="en-US" dirty="0"/>
                    </a:p>
                  </a:txBody>
                  <a:tcPr/>
                </a:tc>
                <a:tc>
                  <a:txBody>
                    <a:bodyPr/>
                    <a:lstStyle/>
                    <a:p>
                      <a:pPr algn="ctr"/>
                      <a:r>
                        <a:rPr lang="tr-TR" dirty="0" smtClean="0"/>
                        <a:t>10.26</a:t>
                      </a:r>
                      <a:endParaRPr lang="en-US" dirty="0"/>
                    </a:p>
                  </a:txBody>
                  <a:tcPr/>
                </a:tc>
                <a:tc>
                  <a:txBody>
                    <a:bodyPr/>
                    <a:lstStyle/>
                    <a:p>
                      <a:pPr algn="ctr"/>
                      <a:r>
                        <a:rPr lang="tr-TR" dirty="0" smtClean="0"/>
                        <a:t>5.63</a:t>
                      </a:r>
                      <a:endParaRPr lang="en-US" dirty="0"/>
                    </a:p>
                  </a:txBody>
                  <a:tcPr/>
                </a:tc>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4235631519"/>
              </p:ext>
            </p:extLst>
          </p:nvPr>
        </p:nvGraphicFramePr>
        <p:xfrm>
          <a:off x="1291988" y="4064003"/>
          <a:ext cx="9947700" cy="138176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5</a:t>
                      </a:r>
                      <a:r>
                        <a:rPr lang="tr-TR" baseline="0" dirty="0" smtClean="0"/>
                        <a:t> net ve altı öğrenci oranları</a:t>
                      </a:r>
                      <a:endParaRPr lang="en-US" dirty="0"/>
                    </a:p>
                  </a:txBody>
                  <a:tcPr/>
                </a:tc>
                <a:tc>
                  <a:txBody>
                    <a:bodyPr/>
                    <a:lstStyle/>
                    <a:p>
                      <a:pPr algn="ctr"/>
                      <a:r>
                        <a:rPr lang="tr-TR" dirty="0" smtClean="0"/>
                        <a:t>%9</a:t>
                      </a:r>
                      <a:endParaRPr lang="en-US" dirty="0"/>
                    </a:p>
                  </a:txBody>
                  <a:tcPr/>
                </a:tc>
                <a:tc>
                  <a:txBody>
                    <a:bodyPr/>
                    <a:lstStyle/>
                    <a:p>
                      <a:pPr algn="ctr"/>
                      <a:r>
                        <a:rPr lang="tr-TR" dirty="0" smtClean="0"/>
                        <a:t>%63</a:t>
                      </a:r>
                      <a:endParaRPr lang="en-US" dirty="0"/>
                    </a:p>
                  </a:txBody>
                  <a:tcPr/>
                </a:tc>
                <a:tc>
                  <a:txBody>
                    <a:bodyPr/>
                    <a:lstStyle/>
                    <a:p>
                      <a:pPr algn="ctr"/>
                      <a:r>
                        <a:rPr lang="tr-TR" dirty="0" smtClean="0"/>
                        <a:t>%34</a:t>
                      </a:r>
                      <a:endParaRPr lang="en-US" dirty="0"/>
                    </a:p>
                  </a:txBody>
                  <a:tcPr/>
                </a:tc>
                <a:tc>
                  <a:txBody>
                    <a:bodyPr/>
                    <a:lstStyle/>
                    <a:p>
                      <a:pPr algn="ctr"/>
                      <a:r>
                        <a:rPr lang="tr-TR" dirty="0" smtClean="0"/>
                        <a:t>%75</a:t>
                      </a:r>
                      <a:endParaRPr lang="en-US" dirty="0"/>
                    </a:p>
                  </a:txBody>
                  <a:tcPr/>
                </a:tc>
              </a:tr>
              <a:tr h="370840">
                <a:tc>
                  <a:txBody>
                    <a:bodyPr/>
                    <a:lstStyle/>
                    <a:p>
                      <a:r>
                        <a:rPr lang="tr-TR" dirty="0" smtClean="0"/>
                        <a:t>35 ve üstü</a:t>
                      </a:r>
                      <a:endParaRPr lang="en-US" dirty="0"/>
                    </a:p>
                  </a:txBody>
                  <a:tcPr/>
                </a:tc>
                <a:tc>
                  <a:txBody>
                    <a:bodyPr/>
                    <a:lstStyle/>
                    <a:p>
                      <a:pPr algn="ctr"/>
                      <a:r>
                        <a:rPr lang="tr-TR" dirty="0" smtClean="0"/>
                        <a:t>%1</a:t>
                      </a:r>
                      <a:endParaRPr lang="en-US" dirty="0"/>
                    </a:p>
                  </a:txBody>
                  <a:tcPr/>
                </a:tc>
                <a:tc>
                  <a:txBody>
                    <a:bodyPr/>
                    <a:lstStyle/>
                    <a:p>
                      <a:pPr algn="ctr"/>
                      <a:r>
                        <a:rPr lang="tr-TR" dirty="0" smtClean="0"/>
                        <a:t>%2</a:t>
                      </a:r>
                      <a:endParaRPr lang="en-US" dirty="0"/>
                    </a:p>
                  </a:txBody>
                  <a:tcPr/>
                </a:tc>
                <a:tc>
                  <a:txBody>
                    <a:bodyPr/>
                    <a:lstStyle/>
                    <a:p>
                      <a:pPr algn="ctr"/>
                      <a:r>
                        <a:rPr lang="tr-TR" dirty="0" smtClean="0"/>
                        <a:t>%0.02</a:t>
                      </a:r>
                      <a:endParaRPr lang="en-US" dirty="0"/>
                    </a:p>
                  </a:txBody>
                  <a:tcPr/>
                </a:tc>
                <a:tc>
                  <a:txBody>
                    <a:bodyPr/>
                    <a:lstStyle/>
                    <a:p>
                      <a:pPr algn="ctr"/>
                      <a:r>
                        <a:rPr lang="tr-TR" dirty="0" smtClean="0"/>
                        <a:t>%1</a:t>
                      </a:r>
                      <a:endParaRPr lang="en-US" dirty="0"/>
                    </a:p>
                  </a:txBody>
                  <a:tcPr/>
                </a:tc>
              </a:tr>
            </a:tbl>
          </a:graphicData>
        </a:graphic>
      </p:graphicFrame>
      <p:sp>
        <p:nvSpPr>
          <p:cNvPr id="11" name="Metin kutusu 10"/>
          <p:cNvSpPr txBox="1"/>
          <p:nvPr/>
        </p:nvSpPr>
        <p:spPr>
          <a:xfrm>
            <a:off x="5324192" y="3564075"/>
            <a:ext cx="1079591" cy="369332"/>
          </a:xfrm>
          <a:prstGeom prst="rect">
            <a:avLst/>
          </a:prstGeom>
          <a:noFill/>
        </p:spPr>
        <p:txBody>
          <a:bodyPr wrap="none" rtlCol="0">
            <a:spAutoFit/>
          </a:bodyPr>
          <a:lstStyle/>
          <a:p>
            <a:r>
              <a:rPr lang="tr-TR" dirty="0" smtClean="0"/>
              <a:t>YGS-2016</a:t>
            </a:r>
            <a:endParaRPr lang="tr-TR" dirty="0"/>
          </a:p>
        </p:txBody>
      </p:sp>
      <p:sp>
        <p:nvSpPr>
          <p:cNvPr id="6" name="Dikdörtgen 5"/>
          <p:cNvSpPr/>
          <p:nvPr/>
        </p:nvSpPr>
        <p:spPr>
          <a:xfrm>
            <a:off x="2197289" y="6488668"/>
            <a:ext cx="8639033" cy="369332"/>
          </a:xfrm>
          <a:prstGeom prst="rect">
            <a:avLst/>
          </a:prstGeom>
        </p:spPr>
        <p:txBody>
          <a:bodyPr wrap="square">
            <a:spAutoFit/>
          </a:bodyPr>
          <a:lstStyle/>
          <a:p>
            <a:r>
              <a:rPr lang="tr-TR" dirty="0"/>
              <a:t>https://dokuman.osym.gov.tr/pdfdokuman/2017/OSYS/YGS/SAYISAL28032017.pdf</a:t>
            </a:r>
          </a:p>
        </p:txBody>
      </p:sp>
      <p:sp>
        <p:nvSpPr>
          <p:cNvPr id="7" name="Dikdörtgen 6"/>
          <p:cNvSpPr/>
          <p:nvPr/>
        </p:nvSpPr>
        <p:spPr>
          <a:xfrm>
            <a:off x="423082" y="6125009"/>
            <a:ext cx="11150220" cy="307777"/>
          </a:xfrm>
          <a:prstGeom prst="rect">
            <a:avLst/>
          </a:prstGeom>
        </p:spPr>
        <p:txBody>
          <a:bodyPr wrap="square">
            <a:spAutoFit/>
          </a:bodyPr>
          <a:lstStyle/>
          <a:p>
            <a:r>
              <a:rPr lang="en-US" sz="1400" u="sng" dirty="0">
                <a:solidFill>
                  <a:srgbClr val="0563C1"/>
                </a:solidFill>
                <a:latin typeface="Times New Roman" panose="02020603050405020304" pitchFamily="18" charset="0"/>
                <a:ea typeface="Calibri" panose="020F0502020204030204" pitchFamily="34" charset="0"/>
                <a:hlinkClick r:id="rId2"/>
              </a:rPr>
              <a:t>https://dokuman.osym.gov.tr/pdfdokuman/2016/GENEL/2016OrtaogretimSonucKitap/B3/YGSOrtakDerslerveYDSTestHamPDagilim19102017.pdf</a:t>
            </a:r>
            <a:r>
              <a:rPr lang="en-US" sz="1400" dirty="0">
                <a:latin typeface="Times New Roman" panose="02020603050405020304" pitchFamily="18" charset="0"/>
                <a:ea typeface="Calibri" panose="020F0502020204030204" pitchFamily="34" charset="0"/>
              </a:rPr>
              <a:t> </a:t>
            </a:r>
            <a:endParaRPr lang="tr-TR" sz="1400" dirty="0"/>
          </a:p>
        </p:txBody>
      </p:sp>
    </p:spTree>
    <p:extLst>
      <p:ext uri="{BB962C8B-B14F-4D97-AF65-F5344CB8AC3E}">
        <p14:creationId xmlns:p14="http://schemas.microsoft.com/office/powerpoint/2010/main" val="4135084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532262" y="251618"/>
            <a:ext cx="10235821" cy="5540595"/>
          </a:xfrm>
          <a:prstGeom prst="rect">
            <a:avLst/>
          </a:prstGeom>
        </p:spPr>
      </p:pic>
      <p:sp>
        <p:nvSpPr>
          <p:cNvPr id="7" name="Metin kutusu 6"/>
          <p:cNvSpPr txBox="1"/>
          <p:nvPr/>
        </p:nvSpPr>
        <p:spPr>
          <a:xfrm>
            <a:off x="2729552" y="6073254"/>
            <a:ext cx="7898316" cy="369332"/>
          </a:xfrm>
          <a:prstGeom prst="rect">
            <a:avLst/>
          </a:prstGeom>
          <a:noFill/>
        </p:spPr>
        <p:txBody>
          <a:bodyPr wrap="none" rtlCol="0">
            <a:spAutoFit/>
          </a:bodyPr>
          <a:lstStyle/>
          <a:p>
            <a:r>
              <a:rPr lang="tr-TR" dirty="0"/>
              <a:t>https://dokuman.osym.gov.tr/pdfdokuman/2017/OSYS/YGS/SAYISAL28032017.pdf</a:t>
            </a:r>
          </a:p>
        </p:txBody>
      </p:sp>
      <p:sp>
        <p:nvSpPr>
          <p:cNvPr id="9" name="Oval 8"/>
          <p:cNvSpPr/>
          <p:nvPr/>
        </p:nvSpPr>
        <p:spPr>
          <a:xfrm>
            <a:off x="7724632" y="4960540"/>
            <a:ext cx="1078174" cy="1112714"/>
          </a:xfrm>
          <a:prstGeom prst="ellipse">
            <a:avLst/>
          </a:prstGeom>
          <a:noFill/>
          <a:ln w="762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11" name="Oval 10"/>
          <p:cNvSpPr/>
          <p:nvPr/>
        </p:nvSpPr>
        <p:spPr>
          <a:xfrm>
            <a:off x="3684896" y="4892299"/>
            <a:ext cx="1364775" cy="1180955"/>
          </a:xfrm>
          <a:prstGeom prst="ellipse">
            <a:avLst/>
          </a:prstGeom>
          <a:noFill/>
          <a:ln w="762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367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333768" y="6387153"/>
            <a:ext cx="8298939" cy="369332"/>
          </a:xfrm>
          <a:prstGeom prst="rect">
            <a:avLst/>
          </a:prstGeom>
          <a:noFill/>
        </p:spPr>
        <p:txBody>
          <a:bodyPr wrap="none" rtlCol="0">
            <a:spAutoFit/>
          </a:bodyPr>
          <a:lstStyle/>
          <a:p>
            <a:r>
              <a:rPr lang="tr-TR" dirty="0"/>
              <a:t>https://dokuman.osym.gov.tr/pdfdokuman/2016/LYS/LYSSayisalBilgiler19072016.pdf</a:t>
            </a:r>
          </a:p>
        </p:txBody>
      </p:sp>
      <p:pic>
        <p:nvPicPr>
          <p:cNvPr id="5" name="Resim 4"/>
          <p:cNvPicPr>
            <a:picLocks noChangeAspect="1"/>
          </p:cNvPicPr>
          <p:nvPr/>
        </p:nvPicPr>
        <p:blipFill>
          <a:blip r:embed="rId2"/>
          <a:stretch>
            <a:fillRect/>
          </a:stretch>
        </p:blipFill>
        <p:spPr>
          <a:xfrm>
            <a:off x="2606723" y="377338"/>
            <a:ext cx="7336240" cy="5793300"/>
          </a:xfrm>
          <a:prstGeom prst="rect">
            <a:avLst/>
          </a:prstGeom>
        </p:spPr>
      </p:pic>
      <p:sp>
        <p:nvSpPr>
          <p:cNvPr id="8" name="Metin kutusu 7"/>
          <p:cNvSpPr txBox="1"/>
          <p:nvPr/>
        </p:nvSpPr>
        <p:spPr>
          <a:xfrm>
            <a:off x="586854" y="3089322"/>
            <a:ext cx="1053558" cy="369332"/>
          </a:xfrm>
          <a:prstGeom prst="rect">
            <a:avLst/>
          </a:prstGeom>
          <a:noFill/>
        </p:spPr>
        <p:txBody>
          <a:bodyPr wrap="none" rtlCol="0">
            <a:spAutoFit/>
          </a:bodyPr>
          <a:lstStyle/>
          <a:p>
            <a:r>
              <a:rPr lang="tr-TR" dirty="0" smtClean="0"/>
              <a:t>LYS  2016</a:t>
            </a:r>
            <a:endParaRPr lang="tr-TR" dirty="0"/>
          </a:p>
        </p:txBody>
      </p:sp>
    </p:spTree>
    <p:extLst>
      <p:ext uri="{BB962C8B-B14F-4D97-AF65-F5344CB8AC3E}">
        <p14:creationId xmlns:p14="http://schemas.microsoft.com/office/powerpoint/2010/main" val="2521636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09601" y="170234"/>
            <a:ext cx="8920162" cy="6301051"/>
          </a:xfrm>
          <a:prstGeom prst="rect">
            <a:avLst/>
          </a:prstGeom>
        </p:spPr>
      </p:pic>
      <p:sp>
        <p:nvSpPr>
          <p:cNvPr id="5" name="Dikdörtgen 4"/>
          <p:cNvSpPr/>
          <p:nvPr/>
        </p:nvSpPr>
        <p:spPr>
          <a:xfrm>
            <a:off x="1066800" y="6471285"/>
            <a:ext cx="10134600" cy="369332"/>
          </a:xfrm>
          <a:prstGeom prst="rect">
            <a:avLst/>
          </a:prstGeom>
        </p:spPr>
        <p:txBody>
          <a:bodyPr wrap="square">
            <a:spAutoFit/>
          </a:bodyPr>
          <a:lstStyle/>
          <a:p>
            <a:r>
              <a:rPr lang="tr-TR" dirty="0">
                <a:hlinkClick r:id="rId3"/>
              </a:rPr>
              <a:t>https://dokuman.osym.gov.tr/pdfdokuman/2018/KPSS/SayisalBilgiler29082018.pdf</a:t>
            </a:r>
            <a:endParaRPr lang="tr-TR" dirty="0"/>
          </a:p>
        </p:txBody>
      </p:sp>
    </p:spTree>
    <p:extLst>
      <p:ext uri="{BB962C8B-B14F-4D97-AF65-F5344CB8AC3E}">
        <p14:creationId xmlns:p14="http://schemas.microsoft.com/office/powerpoint/2010/main" val="177849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28638" y="5757319"/>
            <a:ext cx="11144250" cy="369332"/>
          </a:xfrm>
          <a:prstGeom prst="rect">
            <a:avLst/>
          </a:prstGeom>
        </p:spPr>
        <p:txBody>
          <a:bodyPr wrap="square">
            <a:spAutoFit/>
          </a:bodyPr>
          <a:lstStyle/>
          <a:p>
            <a:r>
              <a:rPr lang="tr-TR" dirty="0">
                <a:hlinkClick r:id="rId2"/>
              </a:rPr>
              <a:t>https://dokuman.osym.gov.tr/pdfdokuman/2019/GENEL/yksDegRaporweb03092019.pdf</a:t>
            </a:r>
            <a:endParaRPr lang="tr-TR" dirty="0"/>
          </a:p>
        </p:txBody>
      </p:sp>
      <p:pic>
        <p:nvPicPr>
          <p:cNvPr id="8" name="Resim 7"/>
          <p:cNvPicPr>
            <a:picLocks noChangeAspect="1"/>
          </p:cNvPicPr>
          <p:nvPr/>
        </p:nvPicPr>
        <p:blipFill>
          <a:blip r:embed="rId3"/>
          <a:stretch>
            <a:fillRect/>
          </a:stretch>
        </p:blipFill>
        <p:spPr>
          <a:xfrm>
            <a:off x="1243014" y="66202"/>
            <a:ext cx="10123604" cy="5362503"/>
          </a:xfrm>
          <a:prstGeom prst="rect">
            <a:avLst/>
          </a:prstGeom>
        </p:spPr>
      </p:pic>
      <p:sp>
        <p:nvSpPr>
          <p:cNvPr id="7" name="Oval 6"/>
          <p:cNvSpPr/>
          <p:nvPr/>
        </p:nvSpPr>
        <p:spPr>
          <a:xfrm>
            <a:off x="1000125" y="2238918"/>
            <a:ext cx="11558588" cy="66144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718528" y="3800474"/>
            <a:ext cx="4586288" cy="162823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152525" y="3228975"/>
            <a:ext cx="11558588" cy="59531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4369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680" y="3275965"/>
            <a:ext cx="10515600" cy="1325563"/>
          </a:xfrm>
        </p:spPr>
        <p:txBody>
          <a:bodyPr/>
          <a:lstStyle/>
          <a:p>
            <a:r>
              <a:rPr lang="tr-TR" b="1" dirty="0" smtClean="0"/>
              <a:t>Neden Ortalamalar Düşük? </a:t>
            </a:r>
            <a:br>
              <a:rPr lang="tr-TR" b="1" dirty="0" smtClean="0"/>
            </a:br>
            <a:r>
              <a:rPr lang="tr-TR" b="1" dirty="0" smtClean="0"/>
              <a:t>(Bireylerden mi? Sorulardan mı?)</a:t>
            </a:r>
            <a:endParaRPr lang="tr-TR" b="1" dirty="0"/>
          </a:p>
        </p:txBody>
      </p:sp>
    </p:spTree>
    <p:extLst>
      <p:ext uri="{BB962C8B-B14F-4D97-AF65-F5344CB8AC3E}">
        <p14:creationId xmlns:p14="http://schemas.microsoft.com/office/powerpoint/2010/main" val="2268886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120" y="987425"/>
            <a:ext cx="10515600" cy="1892935"/>
          </a:xfrm>
        </p:spPr>
        <p:txBody>
          <a:bodyPr>
            <a:normAutofit/>
          </a:bodyPr>
          <a:lstStyle/>
          <a:p>
            <a:r>
              <a:rPr lang="tr-TR" dirty="0" smtClean="0"/>
              <a:t>SORU SORMAK SANATTIR.</a:t>
            </a:r>
          </a:p>
          <a:p>
            <a:pPr marL="0" indent="0">
              <a:buNone/>
            </a:pPr>
            <a:endParaRPr lang="tr-TR" dirty="0" smtClean="0"/>
          </a:p>
          <a:p>
            <a:r>
              <a:rPr lang="tr-TR" dirty="0" smtClean="0"/>
              <a:t>GERÇEK YAŞAMDAN UYARLANMALIDIR.</a:t>
            </a:r>
            <a:endParaRPr lang="tr-TR" dirty="0"/>
          </a:p>
        </p:txBody>
      </p:sp>
      <p:sp>
        <p:nvSpPr>
          <p:cNvPr id="4" name="Dikdörtgen 3"/>
          <p:cNvSpPr/>
          <p:nvPr/>
        </p:nvSpPr>
        <p:spPr>
          <a:xfrm>
            <a:off x="460375" y="3836015"/>
            <a:ext cx="11624945" cy="2062103"/>
          </a:xfrm>
          <a:prstGeom prst="rect">
            <a:avLst/>
          </a:prstGeom>
        </p:spPr>
        <p:txBody>
          <a:bodyPr wrap="square">
            <a:spAutoFit/>
          </a:bodyPr>
          <a:lstStyle/>
          <a:p>
            <a:r>
              <a:rPr lang="tr-TR" sz="3200" b="1" dirty="0" smtClean="0"/>
              <a:t>«</a:t>
            </a:r>
            <a:r>
              <a:rPr lang="tr-TR" sz="3200" b="1" dirty="0"/>
              <a:t>duyduğumu unuturum, gördüğümü hatırlarım, yaptığımı anlarım» </a:t>
            </a:r>
            <a:r>
              <a:rPr lang="tr-TR" sz="3200" b="1" dirty="0" smtClean="0"/>
              <a:t> </a:t>
            </a:r>
          </a:p>
          <a:p>
            <a:pPr algn="r"/>
            <a:endParaRPr lang="tr-TR" sz="3200" b="1" dirty="0" smtClean="0"/>
          </a:p>
          <a:p>
            <a:pPr algn="r"/>
            <a:endParaRPr lang="tr-TR" sz="3200" b="1" dirty="0"/>
          </a:p>
          <a:p>
            <a:pPr algn="r"/>
            <a:r>
              <a:rPr lang="tr-TR" sz="3200" b="1" dirty="0" smtClean="0"/>
              <a:t>Konfüçyüs</a:t>
            </a:r>
            <a:endParaRPr lang="tr-TR" sz="3200" b="1" dirty="0"/>
          </a:p>
        </p:txBody>
      </p:sp>
      <p:sp>
        <p:nvSpPr>
          <p:cNvPr id="5" name="AutoShape 2" descr="Â«duyduÄumu unuturum, gÃ¶rdÃ¼ÄÃ¼mÃ¼ hatÄ±rlarÄ±m, yaptÄ±ÄÄ±mÄ± anlarÄ±mÂ»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Dikdörtgen 7"/>
          <p:cNvSpPr/>
          <p:nvPr/>
        </p:nvSpPr>
        <p:spPr>
          <a:xfrm>
            <a:off x="460375" y="3505200"/>
            <a:ext cx="11731625" cy="27584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5008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8424" y="2549857"/>
            <a:ext cx="9449369" cy="1325563"/>
          </a:xfrm>
        </p:spPr>
        <p:txBody>
          <a:bodyPr/>
          <a:lstStyle/>
          <a:p>
            <a:pPr algn="ctr" eaLnBrk="1" hangingPunct="1"/>
            <a:r>
              <a:rPr lang="tr-TR" altLang="en-US" b="1" dirty="0" smtClean="0">
                <a:solidFill>
                  <a:schemeClr val="accent1">
                    <a:lumMod val="75000"/>
                  </a:schemeClr>
                </a:solidFill>
              </a:rPr>
              <a:t>Sınav Hazırlama Teknikleri:</a:t>
            </a:r>
            <a:br>
              <a:rPr lang="tr-TR" altLang="en-US" b="1" dirty="0" smtClean="0">
                <a:solidFill>
                  <a:schemeClr val="accent1">
                    <a:lumMod val="75000"/>
                  </a:schemeClr>
                </a:solidFill>
              </a:rPr>
            </a:br>
            <a:r>
              <a:rPr lang="tr-TR" altLang="en-US" b="1" dirty="0" smtClean="0">
                <a:solidFill>
                  <a:schemeClr val="accent1">
                    <a:lumMod val="75000"/>
                  </a:schemeClr>
                </a:solidFill>
              </a:rPr>
              <a:t> Ne kadar Güvenilir ve Geçerli?</a:t>
            </a:r>
            <a:endParaRPr lang="en-US" altLang="en-US" b="1" dirty="0" smtClean="0">
              <a:solidFill>
                <a:schemeClr val="accent1">
                  <a:lumMod val="75000"/>
                </a:schemeClr>
              </a:solidFill>
            </a:endParaRPr>
          </a:p>
        </p:txBody>
      </p:sp>
    </p:spTree>
    <p:extLst>
      <p:ext uri="{BB962C8B-B14F-4D97-AF65-F5344CB8AC3E}">
        <p14:creationId xmlns:p14="http://schemas.microsoft.com/office/powerpoint/2010/main" val="2414884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tr-TR" altLang="en-US" sz="2800" b="1" dirty="0">
                <a:solidFill>
                  <a:srgbClr val="0070C0"/>
                </a:solidFill>
                <a:latin typeface="Times New Roman" panose="02020603050405020304" pitchFamily="18" charset="0"/>
                <a:cs typeface="Times New Roman" panose="02020603050405020304" pitchFamily="18" charset="0"/>
              </a:rPr>
              <a:t>Güvenirlik </a:t>
            </a:r>
            <a:r>
              <a:rPr lang="en-US" altLang="en-US" sz="2800" b="1" dirty="0">
                <a:solidFill>
                  <a:srgbClr val="0070C0"/>
                </a:solidFill>
                <a:latin typeface="Times New Roman" panose="02020603050405020304" pitchFamily="18" charset="0"/>
                <a:cs typeface="Times New Roman" panose="02020603050405020304" pitchFamily="18" charset="0"/>
              </a:rPr>
              <a:t>&amp; Ge</a:t>
            </a:r>
            <a:r>
              <a:rPr lang="tr-TR" altLang="en-US" sz="2800" b="1" dirty="0">
                <a:solidFill>
                  <a:srgbClr val="0070C0"/>
                </a:solidFill>
                <a:latin typeface="Times New Roman" panose="02020603050405020304" pitchFamily="18" charset="0"/>
                <a:cs typeface="Times New Roman" panose="02020603050405020304" pitchFamily="18" charset="0"/>
              </a:rPr>
              <a:t>çerlilik</a:t>
            </a:r>
            <a:endParaRPr lang="en-US" sz="2800" dirty="0">
              <a:solidFill>
                <a:schemeClr val="tx1">
                  <a:lumMod val="75000"/>
                  <a:lumOff val="25000"/>
                </a:schemeClr>
              </a:solidFill>
            </a:endParaRP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812925"/>
            <a:ext cx="4597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2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solidFill>
                  <a:schemeClr val="accent5"/>
                </a:solidFill>
              </a:rPr>
              <a:t>E</a:t>
            </a:r>
            <a:r>
              <a:rPr lang="tr-TR" b="1" dirty="0" err="1" smtClean="0">
                <a:solidFill>
                  <a:schemeClr val="accent5"/>
                </a:solidFill>
              </a:rPr>
              <a:t>ğitim</a:t>
            </a:r>
            <a:r>
              <a:rPr lang="tr-TR" b="1" dirty="0" smtClean="0">
                <a:solidFill>
                  <a:schemeClr val="accent5"/>
                </a:solidFill>
              </a:rPr>
              <a:t> Amacı</a:t>
            </a:r>
            <a:endParaRPr lang="tr-TR" b="1" dirty="0">
              <a:solidFill>
                <a:schemeClr val="accent5"/>
              </a:solidFill>
            </a:endParaRPr>
          </a:p>
        </p:txBody>
      </p:sp>
      <p:sp>
        <p:nvSpPr>
          <p:cNvPr id="3" name="İçerik Yer Tutucusu 2"/>
          <p:cNvSpPr>
            <a:spLocks noGrp="1"/>
          </p:cNvSpPr>
          <p:nvPr>
            <p:ph idx="1"/>
          </p:nvPr>
        </p:nvSpPr>
        <p:spPr/>
        <p:txBody>
          <a:bodyPr>
            <a:normAutofit/>
          </a:bodyPr>
          <a:lstStyle/>
          <a:p>
            <a:pPr>
              <a:lnSpc>
                <a:spcPct val="150000"/>
              </a:lnSpc>
            </a:pPr>
            <a:r>
              <a:rPr lang="en-US" sz="2400" dirty="0" err="1" smtClean="0"/>
              <a:t>ülkemizin</a:t>
            </a:r>
            <a:r>
              <a:rPr lang="en-US" sz="2400" dirty="0" smtClean="0"/>
              <a:t> </a:t>
            </a:r>
            <a:r>
              <a:rPr lang="en-US" sz="2400" dirty="0" err="1"/>
              <a:t>küreselleşen</a:t>
            </a:r>
            <a:r>
              <a:rPr lang="en-US" sz="2400" dirty="0"/>
              <a:t> </a:t>
            </a:r>
            <a:r>
              <a:rPr lang="en-US" sz="2400" dirty="0" err="1"/>
              <a:t>dünyada</a:t>
            </a:r>
            <a:r>
              <a:rPr lang="en-US" sz="2400" dirty="0"/>
              <a:t> </a:t>
            </a:r>
            <a:r>
              <a:rPr lang="en-US" sz="2400" dirty="0" err="1"/>
              <a:t>yerini</a:t>
            </a:r>
            <a:r>
              <a:rPr lang="en-US" sz="2400" dirty="0"/>
              <a:t> </a:t>
            </a:r>
            <a:r>
              <a:rPr lang="en-US" sz="2400" dirty="0" err="1"/>
              <a:t>almak</a:t>
            </a:r>
            <a:r>
              <a:rPr lang="en-US" sz="2400" dirty="0"/>
              <a:t> </a:t>
            </a:r>
            <a:endParaRPr lang="en-US" sz="2400" dirty="0" smtClean="0"/>
          </a:p>
          <a:p>
            <a:pPr>
              <a:lnSpc>
                <a:spcPct val="150000"/>
              </a:lnSpc>
            </a:pPr>
            <a:r>
              <a:rPr lang="en-US" sz="2400" dirty="0" err="1" smtClean="0"/>
              <a:t>çağın</a:t>
            </a:r>
            <a:r>
              <a:rPr lang="en-US" sz="2400" dirty="0" smtClean="0"/>
              <a:t> </a:t>
            </a:r>
            <a:r>
              <a:rPr lang="en-US" sz="2400" dirty="0" err="1"/>
              <a:t>ihtiyaçlarına</a:t>
            </a:r>
            <a:r>
              <a:rPr lang="en-US" sz="2400" dirty="0"/>
              <a:t> </a:t>
            </a:r>
            <a:r>
              <a:rPr lang="en-US" sz="2400" dirty="0" err="1"/>
              <a:t>cevap</a:t>
            </a:r>
            <a:r>
              <a:rPr lang="en-US" sz="2400" dirty="0"/>
              <a:t> </a:t>
            </a:r>
            <a:r>
              <a:rPr lang="en-US" sz="2400" dirty="0" err="1"/>
              <a:t>verebilecek</a:t>
            </a:r>
            <a:r>
              <a:rPr lang="en-US" sz="2400" dirty="0"/>
              <a:t> </a:t>
            </a:r>
            <a:r>
              <a:rPr lang="en-US" sz="2400" dirty="0" err="1"/>
              <a:t>gençler</a:t>
            </a:r>
            <a:r>
              <a:rPr lang="en-US" sz="2400" dirty="0"/>
              <a:t> </a:t>
            </a:r>
            <a:r>
              <a:rPr lang="en-US" sz="2400" dirty="0" err="1" smtClean="0"/>
              <a:t>yetiştirmesi</a:t>
            </a:r>
            <a:r>
              <a:rPr lang="en-US" sz="2400" dirty="0" smtClean="0"/>
              <a:t> </a:t>
            </a:r>
          </a:p>
          <a:p>
            <a:pPr>
              <a:lnSpc>
                <a:spcPct val="150000"/>
              </a:lnSpc>
            </a:pPr>
            <a:r>
              <a:rPr lang="en-US" sz="2400" dirty="0" err="1" smtClean="0"/>
              <a:t>bilginin</a:t>
            </a:r>
            <a:r>
              <a:rPr lang="en-US" sz="2400" dirty="0" smtClean="0"/>
              <a:t> </a:t>
            </a:r>
            <a:r>
              <a:rPr lang="en-US" sz="2400" dirty="0" err="1"/>
              <a:t>ezberden</a:t>
            </a:r>
            <a:r>
              <a:rPr lang="en-US" sz="2400" dirty="0"/>
              <a:t> </a:t>
            </a:r>
            <a:r>
              <a:rPr lang="en-US" sz="2400" dirty="0" err="1"/>
              <a:t>ziyade</a:t>
            </a:r>
            <a:r>
              <a:rPr lang="en-US" sz="2400" dirty="0"/>
              <a:t> </a:t>
            </a:r>
            <a:r>
              <a:rPr lang="en-US" sz="2400" dirty="0" err="1"/>
              <a:t>gerçek</a:t>
            </a:r>
            <a:r>
              <a:rPr lang="en-US" sz="2400" dirty="0"/>
              <a:t> </a:t>
            </a:r>
            <a:r>
              <a:rPr lang="en-US" sz="2400" dirty="0" err="1"/>
              <a:t>yaşamla</a:t>
            </a:r>
            <a:r>
              <a:rPr lang="en-US" sz="2400" dirty="0"/>
              <a:t> </a:t>
            </a:r>
            <a:r>
              <a:rPr lang="en-US" sz="2400" dirty="0" err="1"/>
              <a:t>ilişkilendirilerek</a:t>
            </a:r>
            <a:r>
              <a:rPr lang="en-US" sz="2400" dirty="0"/>
              <a:t> </a:t>
            </a:r>
            <a:r>
              <a:rPr lang="en-US" sz="2400" dirty="0" err="1" smtClean="0"/>
              <a:t>kavratılması</a:t>
            </a:r>
            <a:r>
              <a:rPr lang="en-US" sz="2400" dirty="0" smtClean="0"/>
              <a:t> </a:t>
            </a:r>
          </a:p>
          <a:p>
            <a:pPr>
              <a:lnSpc>
                <a:spcPct val="150000"/>
              </a:lnSpc>
            </a:pPr>
            <a:r>
              <a:rPr lang="en-US" sz="2400" dirty="0" err="1" smtClean="0"/>
              <a:t>gerçek</a:t>
            </a:r>
            <a:r>
              <a:rPr lang="en-US" sz="2400" dirty="0" smtClean="0"/>
              <a:t> </a:t>
            </a:r>
            <a:r>
              <a:rPr lang="en-US" sz="2400" dirty="0" err="1"/>
              <a:t>yaşamdaki</a:t>
            </a:r>
            <a:r>
              <a:rPr lang="en-US" sz="2400" dirty="0"/>
              <a:t> </a:t>
            </a:r>
            <a:r>
              <a:rPr lang="en-US" sz="2400" dirty="0" err="1"/>
              <a:t>problemleri</a:t>
            </a:r>
            <a:r>
              <a:rPr lang="en-US" sz="2400" dirty="0"/>
              <a:t> </a:t>
            </a:r>
            <a:r>
              <a:rPr lang="en-US" sz="2400" dirty="0" err="1"/>
              <a:t>çözmeye</a:t>
            </a:r>
            <a:r>
              <a:rPr lang="en-US" sz="2400" dirty="0"/>
              <a:t> </a:t>
            </a:r>
            <a:r>
              <a:rPr lang="en-US" sz="2400" dirty="0" err="1"/>
              <a:t>yönelik</a:t>
            </a:r>
            <a:r>
              <a:rPr lang="en-US" sz="2400" dirty="0"/>
              <a:t> </a:t>
            </a:r>
            <a:r>
              <a:rPr lang="en-US" sz="2400" dirty="0" err="1"/>
              <a:t>etkinliklerle</a:t>
            </a:r>
            <a:r>
              <a:rPr lang="en-US" sz="2400" dirty="0"/>
              <a:t> </a:t>
            </a:r>
            <a:r>
              <a:rPr lang="en-US" sz="2400" dirty="0" err="1"/>
              <a:t>beraber</a:t>
            </a:r>
            <a:r>
              <a:rPr lang="en-US" sz="2400" dirty="0"/>
              <a:t> </a:t>
            </a:r>
            <a:r>
              <a:rPr lang="en-US" sz="2400" dirty="0" err="1" smtClean="0"/>
              <a:t>öğretilmesi</a:t>
            </a:r>
            <a:r>
              <a:rPr lang="tr-TR" sz="2400" dirty="0" smtClean="0"/>
              <a:t>.</a:t>
            </a:r>
            <a:endParaRPr lang="tr-TR" sz="2400" dirty="0"/>
          </a:p>
        </p:txBody>
      </p:sp>
      <p:sp>
        <p:nvSpPr>
          <p:cNvPr id="4" name="Metin kutusu 3"/>
          <p:cNvSpPr txBox="1"/>
          <p:nvPr/>
        </p:nvSpPr>
        <p:spPr>
          <a:xfrm>
            <a:off x="2388357" y="6211669"/>
            <a:ext cx="6477607" cy="646331"/>
          </a:xfrm>
          <a:prstGeom prst="rect">
            <a:avLst/>
          </a:prstGeom>
          <a:noFill/>
        </p:spPr>
        <p:txBody>
          <a:bodyPr wrap="none" rtlCol="0">
            <a:spAutoFit/>
          </a:bodyPr>
          <a:lstStyle/>
          <a:p>
            <a:r>
              <a:rPr lang="en-US" dirty="0"/>
              <a:t>(</a:t>
            </a:r>
            <a:r>
              <a:rPr lang="en-US" dirty="0" err="1"/>
              <a:t>Dağlı</a:t>
            </a:r>
            <a:r>
              <a:rPr lang="en-US" dirty="0"/>
              <a:t>, 2007; </a:t>
            </a:r>
            <a:r>
              <a:rPr lang="tr-TR" dirty="0"/>
              <a:t>Demirhan&amp; Demirel, 2001; Korkmaz &amp; Kaptan, 2001</a:t>
            </a:r>
            <a:r>
              <a:rPr lang="en-US" dirty="0"/>
              <a:t>). </a:t>
            </a:r>
            <a:endParaRPr lang="tr-TR" dirty="0"/>
          </a:p>
          <a:p>
            <a:endParaRPr lang="tr-TR" dirty="0"/>
          </a:p>
        </p:txBody>
      </p:sp>
    </p:spTree>
    <p:extLst>
      <p:ext uri="{BB962C8B-B14F-4D97-AF65-F5344CB8AC3E}">
        <p14:creationId xmlns:p14="http://schemas.microsoft.com/office/powerpoint/2010/main" val="404897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000250" y="533400"/>
            <a:ext cx="9601200" cy="762000"/>
          </a:xfrm>
        </p:spPr>
        <p:txBody>
          <a:bodyPr/>
          <a:lstStyle/>
          <a:p>
            <a:pPr eaLnBrk="1" hangingPunct="1"/>
            <a:r>
              <a:rPr lang="tr-TR" altLang="en-US" sz="2800" b="1">
                <a:solidFill>
                  <a:srgbClr val="0070C0"/>
                </a:solidFill>
                <a:latin typeface="Times New Roman" panose="02020603050405020304" pitchFamily="18" charset="0"/>
                <a:cs typeface="Times New Roman" panose="02020603050405020304" pitchFamily="18" charset="0"/>
              </a:rPr>
              <a:t>Çoktan Seçmeli Soruların</a:t>
            </a:r>
            <a:r>
              <a:rPr lang="en-US" altLang="en-US" sz="2800" b="1">
                <a:solidFill>
                  <a:srgbClr val="0070C0"/>
                </a:solidFill>
                <a:latin typeface="Times New Roman" panose="02020603050405020304" pitchFamily="18" charset="0"/>
                <a:cs typeface="Times New Roman" panose="02020603050405020304" pitchFamily="18" charset="0"/>
              </a:rPr>
              <a:t> </a:t>
            </a:r>
            <a:r>
              <a:rPr lang="tr-TR" altLang="en-US" sz="2800" b="1">
                <a:solidFill>
                  <a:srgbClr val="0070C0"/>
                </a:solidFill>
                <a:latin typeface="Times New Roman" panose="02020603050405020304" pitchFamily="18" charset="0"/>
                <a:cs typeface="Times New Roman" panose="02020603050405020304" pitchFamily="18" charset="0"/>
              </a:rPr>
              <a:t>A</a:t>
            </a:r>
            <a:r>
              <a:rPr lang="en-US" altLang="en-US" sz="2800" b="1">
                <a:solidFill>
                  <a:srgbClr val="0070C0"/>
                </a:solidFill>
                <a:latin typeface="Times New Roman" panose="02020603050405020304" pitchFamily="18" charset="0"/>
                <a:cs typeface="Times New Roman" panose="02020603050405020304" pitchFamily="18" charset="0"/>
              </a:rPr>
              <a:t>vantaj ve </a:t>
            </a:r>
            <a:r>
              <a:rPr lang="tr-TR" altLang="en-US" sz="2800" b="1">
                <a:solidFill>
                  <a:srgbClr val="0070C0"/>
                </a:solidFill>
                <a:latin typeface="Times New Roman" panose="02020603050405020304" pitchFamily="18" charset="0"/>
                <a:cs typeface="Times New Roman" panose="02020603050405020304" pitchFamily="18" charset="0"/>
              </a:rPr>
              <a:t>D</a:t>
            </a:r>
            <a:r>
              <a:rPr lang="en-US" altLang="en-US" sz="2800" b="1">
                <a:solidFill>
                  <a:srgbClr val="0070C0"/>
                </a:solidFill>
                <a:latin typeface="Times New Roman" panose="02020603050405020304" pitchFamily="18" charset="0"/>
                <a:cs typeface="Times New Roman" panose="02020603050405020304" pitchFamily="18" charset="0"/>
              </a:rPr>
              <a:t>ezavantajlar</a:t>
            </a:r>
            <a:r>
              <a:rPr lang="tr-TR" altLang="en-US" sz="2800" b="1">
                <a:solidFill>
                  <a:srgbClr val="0070C0"/>
                </a:solidFill>
                <a:latin typeface="Times New Roman" panose="02020603050405020304" pitchFamily="18" charset="0"/>
                <a:cs typeface="Times New Roman" panose="02020603050405020304" pitchFamily="18" charset="0"/>
              </a:rPr>
              <a:t>ı </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71683" name="Rectangle 3"/>
          <p:cNvSpPr>
            <a:spLocks noGrp="1" noChangeArrowheads="1"/>
          </p:cNvSpPr>
          <p:nvPr>
            <p:ph idx="1"/>
          </p:nvPr>
        </p:nvSpPr>
        <p:spPr>
          <a:xfrm>
            <a:off x="1554480" y="1752600"/>
            <a:ext cx="9250680" cy="4648200"/>
          </a:xfrm>
        </p:spPr>
        <p:txBody>
          <a:bodyPr rtlCol="0">
            <a:normAutofit/>
          </a:bodyPr>
          <a:lstStyle/>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Objektif değerlendirme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Zamandan ve paradan tasarruf etme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b="1" dirty="0" smtClean="0">
                <a:solidFill>
                  <a:schemeClr val="accent2">
                    <a:lumMod val="75000"/>
                  </a:schemeClr>
                </a:solidFill>
                <a:latin typeface="Calibri (Gövde)"/>
                <a:cs typeface="Times New Roman" pitchFamily="18" charset="0"/>
              </a:rPr>
              <a:t> </a:t>
            </a:r>
            <a:r>
              <a:rPr lang="tr-TR" sz="2400" b="1" dirty="0" err="1" smtClean="0">
                <a:solidFill>
                  <a:schemeClr val="accent2">
                    <a:lumMod val="75000"/>
                  </a:schemeClr>
                </a:solidFill>
                <a:latin typeface="Calibri (Gövde)"/>
                <a:cs typeface="Times New Roman" pitchFamily="18" charset="0"/>
              </a:rPr>
              <a:t>Bloom</a:t>
            </a:r>
            <a:r>
              <a:rPr lang="tr-TR" sz="2400" b="1" dirty="0" smtClean="0">
                <a:solidFill>
                  <a:schemeClr val="accent2">
                    <a:lumMod val="75000"/>
                  </a:schemeClr>
                </a:solidFill>
                <a:latin typeface="Calibri (Gövde)"/>
                <a:cs typeface="Times New Roman" pitchFamily="18" charset="0"/>
              </a:rPr>
              <a:t> Taksonomisine uygun olma  (+)</a:t>
            </a:r>
          </a:p>
          <a:p>
            <a:pPr marL="114300" indent="0">
              <a:buNone/>
              <a:defRPr/>
            </a:pPr>
            <a:r>
              <a:rPr lang="tr-TR" sz="2400" b="1" dirty="0" smtClean="0">
                <a:solidFill>
                  <a:schemeClr val="accent2">
                    <a:lumMod val="75000"/>
                  </a:schemeClr>
                </a:solidFill>
                <a:latin typeface="Calibri (Gövde)"/>
                <a:cs typeface="Times New Roman" pitchFamily="18" charset="0"/>
              </a:rPr>
              <a:t>(bilgi, kavrama, uygulama, analiz, sentez, değerlendirme)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Yazımı zor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Öğrencinin tahmin etme olasılığı  (-)</a:t>
            </a:r>
          </a:p>
          <a:p>
            <a:pPr marL="274320" indent="-274320">
              <a:defRPr/>
            </a:pPr>
            <a:endParaRPr lang="en-US" sz="2400" dirty="0" smtClean="0">
              <a:solidFill>
                <a:schemeClr val="tx1">
                  <a:lumMod val="75000"/>
                  <a:lumOff val="25000"/>
                </a:schemeClr>
              </a:solidFill>
              <a:latin typeface="Calibri (Gövde)"/>
            </a:endParaRPr>
          </a:p>
        </p:txBody>
      </p:sp>
    </p:spTree>
    <p:extLst>
      <p:ext uri="{BB962C8B-B14F-4D97-AF65-F5344CB8AC3E}">
        <p14:creationId xmlns:p14="http://schemas.microsoft.com/office/powerpoint/2010/main" val="428556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28600"/>
            <a:ext cx="9144000" cy="1143000"/>
          </a:xfrm>
        </p:spPr>
        <p:txBody>
          <a:bodyPr/>
          <a:lstStyle/>
          <a:p>
            <a:pPr eaLnBrk="1" hangingPunct="1"/>
            <a:r>
              <a:rPr lang="tr-TR" altLang="en-US" sz="2800" b="1">
                <a:solidFill>
                  <a:srgbClr val="0070C0"/>
                </a:solidFill>
                <a:latin typeface="Times New Roman" panose="02020603050405020304" pitchFamily="18" charset="0"/>
                <a:cs typeface="Times New Roman" panose="02020603050405020304" pitchFamily="18" charset="0"/>
              </a:rPr>
              <a:t>Bir Test Oluştururken Dikkat Edilmesi Gereken Adımlar</a:t>
            </a:r>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a:solidFill>
                  <a:srgbClr val="0070C0"/>
                </a:solidFill>
                <a:latin typeface="Times New Roman" panose="02020603050405020304" pitchFamily="18" charset="0"/>
                <a:cs typeface="Times New Roman" panose="02020603050405020304" pitchFamily="18" charset="0"/>
              </a:rPr>
              <a:t/>
            </a:r>
            <a:br>
              <a:rPr lang="en-US" altLang="en-US" sz="2800">
                <a:solidFill>
                  <a:srgbClr val="0070C0"/>
                </a:solidFill>
                <a:latin typeface="Times New Roman" panose="02020603050405020304" pitchFamily="18" charset="0"/>
                <a:cs typeface="Times New Roman" panose="02020603050405020304" pitchFamily="18" charset="0"/>
              </a:rPr>
            </a:b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1981200" y="2209800"/>
            <a:ext cx="7620000" cy="3810000"/>
          </a:xfrm>
        </p:spPr>
        <p:txBody>
          <a:bodyPr>
            <a:normAutofit/>
          </a:bodyPr>
          <a:lstStyle/>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İçeriğin Belirlenmesi</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err="1" smtClean="0">
                <a:latin typeface="Calibri (Gövde)"/>
                <a:cs typeface="Times New Roman" panose="02020603050405020304" pitchFamily="18" charset="0"/>
              </a:rPr>
              <a:t>Bloom</a:t>
            </a:r>
            <a:r>
              <a:rPr lang="tr-TR" altLang="en-US" sz="2400" dirty="0" smtClean="0">
                <a:latin typeface="Calibri (Gövde)"/>
                <a:cs typeface="Times New Roman" panose="02020603050405020304" pitchFamily="18" charset="0"/>
              </a:rPr>
              <a:t> Taksonomisinin Kullanılması</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Soru Yazma Tekniklerinin Uygulanması</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Ayrıntı Tablosunun Oluşturulması</a:t>
            </a:r>
          </a:p>
          <a:p>
            <a:pPr marL="628650" indent="-514350">
              <a:buFont typeface="Cambria" panose="02040503050406030204" pitchFamily="18" charset="0"/>
              <a:buAutoNum type="romanUcPeriod"/>
            </a:pPr>
            <a:endParaRPr lang="tr-TR" altLang="en-US" sz="2400" dirty="0" smtClean="0">
              <a:latin typeface="Calibri (Gövde)"/>
            </a:endParaRPr>
          </a:p>
          <a:p>
            <a:pPr marL="628650" indent="-514350">
              <a:buFont typeface="Cambria" panose="02040503050406030204" pitchFamily="18" charset="0"/>
              <a:buAutoNum type="romanUcPeriod"/>
            </a:pPr>
            <a:endParaRPr lang="en-US" altLang="en-US" sz="2400" dirty="0" smtClean="0">
              <a:latin typeface="Calibri (Gövde)"/>
            </a:endParaRPr>
          </a:p>
        </p:txBody>
      </p:sp>
    </p:spTree>
    <p:extLst>
      <p:ext uri="{BB962C8B-B14F-4D97-AF65-F5344CB8AC3E}">
        <p14:creationId xmlns:p14="http://schemas.microsoft.com/office/powerpoint/2010/main" val="550602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3600">
                <a:solidFill>
                  <a:srgbClr val="0070C0"/>
                </a:solidFill>
                <a:latin typeface="Times New Roman" panose="02020603050405020304" pitchFamily="18" charset="0"/>
                <a:cs typeface="Times New Roman" panose="02020603050405020304" pitchFamily="18" charset="0"/>
              </a:rPr>
              <a:t>II. Bloom Taksonomi</a:t>
            </a:r>
          </a:p>
        </p:txBody>
      </p:sp>
      <p:sp>
        <p:nvSpPr>
          <p:cNvPr id="16387" name="Content Placeholder 2"/>
          <p:cNvSpPr>
            <a:spLocks noGrp="1"/>
          </p:cNvSpPr>
          <p:nvPr>
            <p:ph idx="1"/>
          </p:nvPr>
        </p:nvSpPr>
        <p:spPr/>
        <p:txBody>
          <a:bodyPr/>
          <a:lstStyle/>
          <a:p>
            <a:pPr eaLnBrk="1" hangingPunct="1"/>
            <a:r>
              <a:rPr lang="tr-TR" altLang="en-US" smtClean="0">
                <a:latin typeface="Times New Roman" panose="02020603050405020304" pitchFamily="18" charset="0"/>
                <a:cs typeface="Times New Roman" panose="02020603050405020304" pitchFamily="18" charset="0"/>
              </a:rPr>
              <a:t>bilgi, kavrama, uygulama, analiz, sentez, değerlendirme</a:t>
            </a:r>
            <a:endParaRPr lang="en-US" altLang="en-US" smtClean="0">
              <a:latin typeface="Times New Roman" panose="02020603050405020304" pitchFamily="18" charset="0"/>
              <a:cs typeface="Times New Roman" panose="02020603050405020304" pitchFamily="18" charset="0"/>
            </a:endParaRPr>
          </a:p>
        </p:txBody>
      </p:sp>
      <p:pic>
        <p:nvPicPr>
          <p:cNvPr id="16388" name="4 Resim" descr="taksonom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0469" y="2715904"/>
            <a:ext cx="5885313" cy="392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88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534400" cy="758825"/>
          </a:xfrm>
        </p:spPr>
        <p:txBody>
          <a:bodyPr/>
          <a:lstStyle/>
          <a:p>
            <a:pPr eaLnBrk="1" hangingPunct="1"/>
            <a:r>
              <a:rPr lang="en-US" altLang="en-US" sz="2800" b="1" dirty="0">
                <a:solidFill>
                  <a:srgbClr val="0070C0"/>
                </a:solidFill>
                <a:latin typeface="Times New Roman" panose="02020603050405020304" pitchFamily="18" charset="0"/>
                <a:cs typeface="Times New Roman" panose="02020603050405020304" pitchFamily="18" charset="0"/>
              </a:rPr>
              <a:t>II. Bloom </a:t>
            </a:r>
            <a:r>
              <a:rPr lang="en-US" altLang="en-US" sz="2800" b="1" dirty="0" err="1">
                <a:solidFill>
                  <a:srgbClr val="0070C0"/>
                </a:solidFill>
                <a:latin typeface="Times New Roman" panose="02020603050405020304" pitchFamily="18" charset="0"/>
                <a:cs typeface="Times New Roman" panose="02020603050405020304" pitchFamily="18" charset="0"/>
              </a:rPr>
              <a:t>Taksonomi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313899" y="758825"/>
          <a:ext cx="11095629" cy="5312178"/>
        </p:xfrm>
        <a:graphic>
          <a:graphicData uri="http://schemas.openxmlformats.org/drawingml/2006/table">
            <a:tbl>
              <a:tblPr/>
              <a:tblGrid>
                <a:gridCol w="3153495"/>
                <a:gridCol w="3854271"/>
                <a:gridCol w="4087863"/>
              </a:tblGrid>
              <a:tr h="5369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Beceri</a:t>
                      </a:r>
                      <a:endPar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Tan</a:t>
                      </a:r>
                      <a:r>
                        <a:rPr kumimoji="0" lang="tr-TR"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ım</a:t>
                      </a:r>
                      <a:endPar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Anahtar Kelimeler</a:t>
                      </a:r>
                      <a:endPar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Bilgi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Bilgiyi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hatırlama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belirlemek, tanımlamak,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adlandırmak,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sınıflandırmak, tanımak, yeniden</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oluşturmak, izlemek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Kavrama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Anlamı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başka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sözcüklerle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ifade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etme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özetlemek, değiştirmek, savunmak, başka</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sözcüklerle ifade etmek, yorumlamak,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örnekler vermek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3698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Uygulama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farklı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bağlamda</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kullanma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oluşturmak, yapmak,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yapılandırmak,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modellemek, tahmin etmek,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hazırlamak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Analiz</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Tamamen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anlamak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için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kavramları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parçalara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ayırma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karşılaştırmak/farklılıkları bulmak,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parçalara ayırmak, ayırt etmek, seçmek,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ayırmak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3698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Sentez</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Yeni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şey</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oluşturmak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için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fikirleri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araya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getirme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kategorilere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ayırmak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genellemek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yeniden</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yapılandırmak</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Değerlendirme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Değerine yönelik yargılarda bulunma</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değer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biçmek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eleştirmek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yargıda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bulunmak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kanıt</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göstermek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desteklemek</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50865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348" y="1559019"/>
            <a:ext cx="4791457" cy="35976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ducational objective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75" y="2061883"/>
            <a:ext cx="5439819" cy="407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75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94360" y="0"/>
            <a:ext cx="10515600" cy="1325563"/>
          </a:xfrm>
        </p:spPr>
        <p:txBody>
          <a:bodyPr/>
          <a:lstStyle/>
          <a:p>
            <a:r>
              <a:rPr lang="tr-TR" altLang="en-US" sz="2800" b="1" dirty="0" smtClean="0">
                <a:solidFill>
                  <a:srgbClr val="0070C0"/>
                </a:solidFill>
                <a:latin typeface="Times New Roman" panose="02020603050405020304" pitchFamily="18" charset="0"/>
                <a:cs typeface="Times New Roman" panose="02020603050405020304" pitchFamily="18" charset="0"/>
              </a:rPr>
              <a:t>Örnek (</a:t>
            </a:r>
            <a:r>
              <a:rPr lang="tr-TR" sz="2800" b="1" dirty="0"/>
              <a:t>YAŞAM ve MOLEKÜLLERLE BİYOKİMYASAL YAKLAŞIM</a:t>
            </a:r>
            <a:r>
              <a:rPr lang="tr-TR" altLang="en-US" sz="2800" b="1" dirty="0" smtClean="0">
                <a:solidFill>
                  <a:srgbClr val="0070C0"/>
                </a:solidFill>
                <a:latin typeface="Times New Roman" panose="02020603050405020304" pitchFamily="18" charset="0"/>
                <a:cs typeface="Times New Roman" panose="02020603050405020304" pitchFamily="18" charset="0"/>
              </a:rPr>
              <a:t>)</a:t>
            </a:r>
            <a:endParaRPr lang="tr-TR"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3 Tablo"/>
          <p:cNvGraphicFramePr>
            <a:graphicFrameLocks noGrp="1"/>
          </p:cNvGraphicFramePr>
          <p:nvPr>
            <p:extLst/>
          </p:nvPr>
        </p:nvGraphicFramePr>
        <p:xfrm>
          <a:off x="71720" y="66646"/>
          <a:ext cx="12048565" cy="6004340"/>
        </p:xfrm>
        <a:graphic>
          <a:graphicData uri="http://schemas.openxmlformats.org/drawingml/2006/table">
            <a:tbl>
              <a:tblPr/>
              <a:tblGrid>
                <a:gridCol w="7649014"/>
                <a:gridCol w="1405337"/>
                <a:gridCol w="130223"/>
                <a:gridCol w="2863991"/>
              </a:tblGrid>
              <a:tr h="44616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Kazanım</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Soru Sayısı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Bloom</a:t>
                      </a: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Taksonomi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172">
                <a:tc gridSpan="4">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 soruluk bir matematik testi uygulanması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40653">
                <a:tc>
                  <a:txBody>
                    <a:bodyPr/>
                    <a:lstStyle/>
                    <a:p>
                      <a:pPr algn="l">
                        <a:buFont typeface="+mj-lt"/>
                        <a:buNone/>
                      </a:pPr>
                      <a:r>
                        <a:rPr lang="tr-TR" sz="2400" b="0" i="0" dirty="0" err="1" smtClean="0">
                          <a:solidFill>
                            <a:srgbClr val="603F65"/>
                          </a:solidFill>
                          <a:effectLst/>
                          <a:latin typeface="Times New Roman" panose="02020603050405020304" pitchFamily="18" charset="0"/>
                          <a:cs typeface="Times New Roman" panose="02020603050405020304" pitchFamily="18" charset="0"/>
                        </a:rPr>
                        <a:t>RNAi</a:t>
                      </a:r>
                      <a:r>
                        <a:rPr lang="tr-TR" sz="2400" b="0" i="0" dirty="0" smtClean="0">
                          <a:solidFill>
                            <a:srgbClr val="603F65"/>
                          </a:solidFill>
                          <a:effectLst/>
                          <a:latin typeface="Times New Roman" panose="02020603050405020304" pitchFamily="18" charset="0"/>
                          <a:cs typeface="Times New Roman" panose="02020603050405020304" pitchFamily="18" charset="0"/>
                        </a:rPr>
                        <a:t> uygulamalarını ve biyolojik önemini belirtebilmesi</a:t>
                      </a:r>
                      <a:endParaRPr lang="tr-TR" sz="2400" b="0" i="0" dirty="0">
                        <a:solidFill>
                          <a:srgbClr val="603F65"/>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Bilgi (3), Kavrama (2)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Hemoglobin ve Hemoglobinin rolünü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Uygulama (2)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Polimorfizmler</a:t>
                      </a:r>
                      <a:r>
                        <a:rPr lang="tr-TR" sz="2400" b="0" i="0" dirty="0" smtClean="0">
                          <a:solidFill>
                            <a:srgbClr val="603F65"/>
                          </a:solidFill>
                          <a:effectLst/>
                          <a:latin typeface="Times New Roman" panose="02020603050405020304" pitchFamily="18" charset="0"/>
                          <a:cs typeface="Times New Roman" panose="02020603050405020304" pitchFamily="18" charset="0"/>
                        </a:rPr>
                        <a:t> ve enzim </a:t>
                      </a:r>
                      <a:r>
                        <a:rPr lang="tr-TR" sz="2400" b="0" i="0" dirty="0" err="1" smtClean="0">
                          <a:solidFill>
                            <a:srgbClr val="603F65"/>
                          </a:solidFill>
                          <a:effectLst/>
                          <a:latin typeface="Times New Roman" panose="02020603050405020304" pitchFamily="18" charset="0"/>
                          <a:cs typeface="Times New Roman" panose="02020603050405020304" pitchFamily="18" charset="0"/>
                        </a:rPr>
                        <a:t>replasmanı</a:t>
                      </a:r>
                      <a:r>
                        <a:rPr lang="tr-TR" sz="2400" b="0" i="0" dirty="0" smtClean="0">
                          <a:solidFill>
                            <a:srgbClr val="603F65"/>
                          </a:solidFill>
                          <a:effectLst/>
                          <a:latin typeface="Times New Roman" panose="02020603050405020304" pitchFamily="18" charset="0"/>
                          <a:cs typeface="Times New Roman" panose="02020603050405020304" pitchFamily="18" charset="0"/>
                        </a:rPr>
                        <a:t> tedavisini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Bilgi (1), Kavrama (1)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Kanserde </a:t>
                      </a:r>
                      <a:r>
                        <a:rPr lang="tr-TR" sz="2400" b="0" i="0" dirty="0" err="1" smtClean="0">
                          <a:solidFill>
                            <a:srgbClr val="603F65"/>
                          </a:solidFill>
                          <a:effectLst/>
                          <a:latin typeface="Times New Roman" panose="02020603050405020304" pitchFamily="18" charset="0"/>
                          <a:cs typeface="Times New Roman" panose="02020603050405020304" pitchFamily="18" charset="0"/>
                        </a:rPr>
                        <a:t>telomerazın</a:t>
                      </a:r>
                      <a:r>
                        <a:rPr lang="tr-TR" sz="2400" b="0" i="0" dirty="0" smtClean="0">
                          <a:solidFill>
                            <a:srgbClr val="603F65"/>
                          </a:solidFill>
                          <a:effectLst/>
                          <a:latin typeface="Times New Roman" panose="02020603050405020304" pitchFamily="18" charset="0"/>
                          <a:cs typeface="Times New Roman" panose="02020603050405020304" pitchFamily="18" charset="0"/>
                        </a:rPr>
                        <a:t> rolünü bilmesi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r>
                        <a:rPr lang="tr-TR" sz="2000" dirty="0" smtClean="0">
                          <a:latin typeface="Times New Roman" panose="02020603050405020304" pitchFamily="18" charset="0"/>
                          <a:cs typeface="Times New Roman" panose="02020603050405020304" pitchFamily="18" charset="0"/>
                        </a:rPr>
                        <a:t>Kavrama(1), Uygulama (1)</a:t>
                      </a:r>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Sirkadiyen</a:t>
                      </a:r>
                      <a:r>
                        <a:rPr lang="tr-TR" sz="2400" b="0" i="0" dirty="0" smtClean="0">
                          <a:solidFill>
                            <a:srgbClr val="603F65"/>
                          </a:solidFill>
                          <a:effectLst/>
                          <a:latin typeface="Times New Roman" panose="02020603050405020304" pitchFamily="18" charset="0"/>
                          <a:cs typeface="Times New Roman" panose="02020603050405020304" pitchFamily="18" charset="0"/>
                        </a:rPr>
                        <a:t> </a:t>
                      </a:r>
                      <a:r>
                        <a:rPr lang="tr-TR" sz="2400" b="0" i="0" dirty="0" err="1" smtClean="0">
                          <a:solidFill>
                            <a:srgbClr val="603F65"/>
                          </a:solidFill>
                          <a:effectLst/>
                          <a:latin typeface="Times New Roman" panose="02020603050405020304" pitchFamily="18" charset="0"/>
                          <a:cs typeface="Times New Roman" panose="02020603050405020304" pitchFamily="18" charset="0"/>
                        </a:rPr>
                        <a:t>ritm</a:t>
                      </a:r>
                      <a:r>
                        <a:rPr lang="tr-TR" sz="2400" b="0" i="0" dirty="0" smtClean="0">
                          <a:solidFill>
                            <a:srgbClr val="603F65"/>
                          </a:solidFill>
                          <a:effectLst/>
                          <a:latin typeface="Times New Roman" panose="02020603050405020304" pitchFamily="18" charset="0"/>
                          <a:cs typeface="Times New Roman" panose="02020603050405020304" pitchFamily="18" charset="0"/>
                        </a:rPr>
                        <a:t> ve biyolojik önemini kavramış olması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r>
                        <a:rPr lang="tr-TR" sz="2000" dirty="0" smtClean="0">
                          <a:latin typeface="Times New Roman" panose="02020603050405020304" pitchFamily="18" charset="0"/>
                          <a:cs typeface="Times New Roman" panose="02020603050405020304" pitchFamily="18" charset="0"/>
                        </a:rPr>
                        <a:t>Kavrama (2)</a:t>
                      </a:r>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Kök hücre kavramını ve biyokimyasal özelliklerini tanımlayabilmesi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 Uygulama (1)</a:t>
                      </a:r>
                    </a:p>
                    <a:p>
                      <a:endParaRPr lang="tr-TR" sz="20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Topoizomerazlar</a:t>
                      </a:r>
                      <a:r>
                        <a:rPr lang="tr-TR" sz="2400" b="0" i="0" dirty="0" smtClean="0">
                          <a:solidFill>
                            <a:srgbClr val="603F65"/>
                          </a:solidFill>
                          <a:effectLst/>
                          <a:latin typeface="Times New Roman" panose="02020603050405020304" pitchFamily="18" charset="0"/>
                          <a:cs typeface="Times New Roman" panose="02020603050405020304" pitchFamily="18" charset="0"/>
                        </a:rPr>
                        <a:t> ve biyolojik önemini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Oksidan</a:t>
                      </a:r>
                      <a:r>
                        <a:rPr lang="tr-TR" sz="2400" b="0" i="0" dirty="0" smtClean="0">
                          <a:solidFill>
                            <a:srgbClr val="603F65"/>
                          </a:solidFill>
                          <a:effectLst/>
                          <a:latin typeface="Times New Roman" panose="02020603050405020304" pitchFamily="18" charset="0"/>
                          <a:cs typeface="Times New Roman" panose="02020603050405020304" pitchFamily="18" charset="0"/>
                        </a:rPr>
                        <a:t>-antioksidan sistemin önemini kavrayabilmesi,</a:t>
                      </a:r>
                      <a:r>
                        <a:rPr lang="tr-TR" sz="2400" b="0" i="0" baseline="0" dirty="0" smtClean="0">
                          <a:solidFill>
                            <a:srgbClr val="603F65"/>
                          </a:solidFill>
                          <a:effectLst/>
                          <a:latin typeface="Times New Roman" panose="02020603050405020304" pitchFamily="18" charset="0"/>
                          <a:cs typeface="Times New Roman" panose="02020603050405020304" pitchFamily="18" charset="0"/>
                        </a:rPr>
                        <a:t> </a:t>
                      </a:r>
                      <a:endParaRPr lang="tr-TR" sz="2400" b="0" i="0" dirty="0" smtClean="0">
                        <a:solidFill>
                          <a:srgbClr val="603F65"/>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a:t>
                      </a:r>
                    </a:p>
                    <a:p>
                      <a:endParaRPr lang="tr-TR" sz="20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5217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8 kazanım</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20</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endParaRPr lang="tr-TR"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2" name="Dikdörtgen 1"/>
          <p:cNvSpPr/>
          <p:nvPr/>
        </p:nvSpPr>
        <p:spPr>
          <a:xfrm>
            <a:off x="167640" y="6211669"/>
            <a:ext cx="11369040" cy="646331"/>
          </a:xfrm>
          <a:prstGeom prst="rect">
            <a:avLst/>
          </a:prstGeom>
        </p:spPr>
        <p:txBody>
          <a:bodyPr wrap="square">
            <a:spAutoFit/>
          </a:bodyPr>
          <a:lstStyle/>
          <a:p>
            <a:r>
              <a:rPr lang="tr-TR" dirty="0">
                <a:hlinkClick r:id="rId2"/>
              </a:rPr>
              <a:t>http://akts.hacettepe.edu.tr/ders_detay.php?ders_ref=410c62643d7c44cf013d8ce978a7265e&amp;ders_kod=TIP178&amp;zs_link=2&amp;prg_kod=311&amp;submenuheader=2</a:t>
            </a:r>
            <a:endParaRPr lang="tr-TR" dirty="0"/>
          </a:p>
        </p:txBody>
      </p:sp>
    </p:spTree>
    <p:extLst>
      <p:ext uri="{BB962C8B-B14F-4D97-AF65-F5344CB8AC3E}">
        <p14:creationId xmlns:p14="http://schemas.microsoft.com/office/powerpoint/2010/main" val="2364052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3481" y="758483"/>
            <a:ext cx="8345715" cy="57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2209800" y="50597"/>
            <a:ext cx="6006452" cy="707886"/>
          </a:xfrm>
          <a:prstGeom prst="rect">
            <a:avLst/>
          </a:prstGeom>
          <a:noFill/>
        </p:spPr>
        <p:txBody>
          <a:bodyPr wrap="none" rtlCol="0">
            <a:spAutoFit/>
          </a:bodyPr>
          <a:lstStyle/>
          <a:p>
            <a:r>
              <a:rPr lang="tr-TR" sz="4000" b="1" dirty="0" smtClean="0">
                <a:solidFill>
                  <a:srgbClr val="C00000"/>
                </a:solidFill>
              </a:rPr>
              <a:t>ÇOKTAN SEÇMELİ SORULAR</a:t>
            </a:r>
            <a:endParaRPr lang="tr-TR" sz="4000" b="1" dirty="0">
              <a:solidFill>
                <a:srgbClr val="C00000"/>
              </a:solidFill>
            </a:endParaRPr>
          </a:p>
        </p:txBody>
      </p:sp>
    </p:spTree>
    <p:extLst>
      <p:ext uri="{BB962C8B-B14F-4D97-AF65-F5344CB8AC3E}">
        <p14:creationId xmlns:p14="http://schemas.microsoft.com/office/powerpoint/2010/main" val="993950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000250" y="533400"/>
            <a:ext cx="9601200" cy="762000"/>
          </a:xfrm>
        </p:spPr>
        <p:txBody>
          <a:bodyPr/>
          <a:lstStyle/>
          <a:p>
            <a:pPr eaLnBrk="1" hangingPunct="1"/>
            <a:r>
              <a:rPr lang="tr-TR" altLang="en-US" sz="2800" b="1">
                <a:solidFill>
                  <a:srgbClr val="0070C0"/>
                </a:solidFill>
                <a:latin typeface="Times New Roman" panose="02020603050405020304" pitchFamily="18" charset="0"/>
                <a:cs typeface="Times New Roman" panose="02020603050405020304" pitchFamily="18" charset="0"/>
              </a:rPr>
              <a:t>Çoktan Seçmeli Soruların</a:t>
            </a:r>
            <a:r>
              <a:rPr lang="en-US" altLang="en-US" sz="2800" b="1">
                <a:solidFill>
                  <a:srgbClr val="0070C0"/>
                </a:solidFill>
                <a:latin typeface="Times New Roman" panose="02020603050405020304" pitchFamily="18" charset="0"/>
                <a:cs typeface="Times New Roman" panose="02020603050405020304" pitchFamily="18" charset="0"/>
              </a:rPr>
              <a:t> </a:t>
            </a:r>
            <a:r>
              <a:rPr lang="tr-TR" altLang="en-US" sz="2800" b="1">
                <a:solidFill>
                  <a:srgbClr val="0070C0"/>
                </a:solidFill>
                <a:latin typeface="Times New Roman" panose="02020603050405020304" pitchFamily="18" charset="0"/>
                <a:cs typeface="Times New Roman" panose="02020603050405020304" pitchFamily="18" charset="0"/>
              </a:rPr>
              <a:t>A</a:t>
            </a:r>
            <a:r>
              <a:rPr lang="en-US" altLang="en-US" sz="2800" b="1">
                <a:solidFill>
                  <a:srgbClr val="0070C0"/>
                </a:solidFill>
                <a:latin typeface="Times New Roman" panose="02020603050405020304" pitchFamily="18" charset="0"/>
                <a:cs typeface="Times New Roman" panose="02020603050405020304" pitchFamily="18" charset="0"/>
              </a:rPr>
              <a:t>vantaj ve </a:t>
            </a:r>
            <a:r>
              <a:rPr lang="tr-TR" altLang="en-US" sz="2800" b="1">
                <a:solidFill>
                  <a:srgbClr val="0070C0"/>
                </a:solidFill>
                <a:latin typeface="Times New Roman" panose="02020603050405020304" pitchFamily="18" charset="0"/>
                <a:cs typeface="Times New Roman" panose="02020603050405020304" pitchFamily="18" charset="0"/>
              </a:rPr>
              <a:t>D</a:t>
            </a:r>
            <a:r>
              <a:rPr lang="en-US" altLang="en-US" sz="2800" b="1">
                <a:solidFill>
                  <a:srgbClr val="0070C0"/>
                </a:solidFill>
                <a:latin typeface="Times New Roman" panose="02020603050405020304" pitchFamily="18" charset="0"/>
                <a:cs typeface="Times New Roman" panose="02020603050405020304" pitchFamily="18" charset="0"/>
              </a:rPr>
              <a:t>ezavantajlar</a:t>
            </a:r>
            <a:r>
              <a:rPr lang="tr-TR" altLang="en-US" sz="2800" b="1">
                <a:solidFill>
                  <a:srgbClr val="0070C0"/>
                </a:solidFill>
                <a:latin typeface="Times New Roman" panose="02020603050405020304" pitchFamily="18" charset="0"/>
                <a:cs typeface="Times New Roman" panose="02020603050405020304" pitchFamily="18" charset="0"/>
              </a:rPr>
              <a:t>ı </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71683" name="Rectangle 3"/>
          <p:cNvSpPr>
            <a:spLocks noGrp="1" noChangeArrowheads="1"/>
          </p:cNvSpPr>
          <p:nvPr>
            <p:ph idx="1"/>
          </p:nvPr>
        </p:nvSpPr>
        <p:spPr>
          <a:xfrm>
            <a:off x="1981200" y="2057400"/>
            <a:ext cx="7620000" cy="4648200"/>
          </a:xfrm>
        </p:spPr>
        <p:txBody>
          <a:bodyPr rtlCol="0">
            <a:normAutofit lnSpcReduction="10000"/>
          </a:bodyPr>
          <a:lstStyle/>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Objektif değerlendirme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Zamandan ve paradan tasarruf etme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a:t>
            </a:r>
            <a:r>
              <a:rPr lang="tr-TR" sz="2400" dirty="0" err="1" smtClean="0">
                <a:solidFill>
                  <a:schemeClr val="tx1">
                    <a:lumMod val="75000"/>
                    <a:lumOff val="25000"/>
                  </a:schemeClr>
                </a:solidFill>
                <a:latin typeface="Calibri (Gövde)"/>
                <a:cs typeface="Times New Roman" pitchFamily="18" charset="0"/>
              </a:rPr>
              <a:t>Bloom</a:t>
            </a:r>
            <a:r>
              <a:rPr lang="tr-TR" sz="2400" dirty="0" smtClean="0">
                <a:solidFill>
                  <a:schemeClr val="tx1">
                    <a:lumMod val="75000"/>
                    <a:lumOff val="25000"/>
                  </a:schemeClr>
                </a:solidFill>
                <a:latin typeface="Calibri (Gövde)"/>
                <a:cs typeface="Times New Roman" pitchFamily="18" charset="0"/>
              </a:rPr>
              <a:t> Taksonomisine uygun olma  (+)</a:t>
            </a:r>
          </a:p>
          <a:p>
            <a:pPr marL="114300" indent="0">
              <a:buNone/>
              <a:defRPr/>
            </a:pPr>
            <a:r>
              <a:rPr lang="tr-TR" sz="2400" dirty="0" smtClean="0">
                <a:solidFill>
                  <a:schemeClr val="tx1">
                    <a:lumMod val="75000"/>
                    <a:lumOff val="25000"/>
                  </a:schemeClr>
                </a:solidFill>
                <a:latin typeface="Calibri (Gövde)"/>
                <a:cs typeface="Times New Roman" pitchFamily="18" charset="0"/>
              </a:rPr>
              <a:t>(bilgi, kavrama, uygulama, analiz, sentez, değerlendirme)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Yazımı zor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Öğrencinin tahmin etme olasılığı  (-)</a:t>
            </a:r>
          </a:p>
          <a:p>
            <a:pPr marL="274320" indent="-274320">
              <a:defRPr/>
            </a:pPr>
            <a:endParaRPr lang="en-US" sz="2400" dirty="0" smtClean="0">
              <a:solidFill>
                <a:schemeClr val="tx1">
                  <a:lumMod val="75000"/>
                  <a:lumOff val="25000"/>
                </a:schemeClr>
              </a:solidFill>
              <a:latin typeface="Calibri (Gövde)"/>
            </a:endParaRPr>
          </a:p>
        </p:txBody>
      </p:sp>
    </p:spTree>
    <p:extLst>
      <p:ext uri="{BB962C8B-B14F-4D97-AF65-F5344CB8AC3E}">
        <p14:creationId xmlns:p14="http://schemas.microsoft.com/office/powerpoint/2010/main" val="429389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949"/>
            <a:ext cx="10515600" cy="1325563"/>
          </a:xfrm>
        </p:spPr>
        <p:txBody>
          <a:bodyPr/>
          <a:lstStyle/>
          <a:p>
            <a:r>
              <a:rPr lang="tr-TR" dirty="0" smtClean="0"/>
              <a:t>Çoktan Seçmeli Soru Türleri</a:t>
            </a:r>
            <a:endParaRPr lang="tr-TR" dirty="0"/>
          </a:p>
        </p:txBody>
      </p:sp>
      <p:sp>
        <p:nvSpPr>
          <p:cNvPr id="4" name="Metin kutusu 3"/>
          <p:cNvSpPr txBox="1"/>
          <p:nvPr/>
        </p:nvSpPr>
        <p:spPr>
          <a:xfrm>
            <a:off x="4221480" y="1626602"/>
            <a:ext cx="2712720" cy="461665"/>
          </a:xfrm>
          <a:prstGeom prst="rect">
            <a:avLst/>
          </a:prstGeom>
          <a:noFill/>
          <a:ln w="38100">
            <a:solidFill>
              <a:schemeClr val="tx1"/>
            </a:solidFill>
          </a:ln>
        </p:spPr>
        <p:txBody>
          <a:bodyPr wrap="square" rtlCol="0">
            <a:spAutoFit/>
          </a:bodyPr>
          <a:lstStyle/>
          <a:p>
            <a:r>
              <a:rPr lang="tr-TR" sz="2400" dirty="0" smtClean="0"/>
              <a:t>Doğru Cevaba Göre</a:t>
            </a:r>
            <a:endParaRPr lang="tr-TR" sz="2400" dirty="0"/>
          </a:p>
        </p:txBody>
      </p:sp>
      <p:sp>
        <p:nvSpPr>
          <p:cNvPr id="5" name="Metin kutusu 4"/>
          <p:cNvSpPr txBox="1"/>
          <p:nvPr/>
        </p:nvSpPr>
        <p:spPr>
          <a:xfrm>
            <a:off x="350520" y="2935486"/>
            <a:ext cx="1325880" cy="923330"/>
          </a:xfrm>
          <a:prstGeom prst="rect">
            <a:avLst/>
          </a:prstGeom>
          <a:noFill/>
          <a:ln w="38100">
            <a:solidFill>
              <a:schemeClr val="tx1"/>
            </a:solidFill>
          </a:ln>
        </p:spPr>
        <p:txBody>
          <a:bodyPr wrap="square" rtlCol="0">
            <a:spAutoFit/>
          </a:bodyPr>
          <a:lstStyle/>
          <a:p>
            <a:r>
              <a:rPr lang="tr-TR" dirty="0" smtClean="0"/>
              <a:t>Tek Doğru Cevabı Olanlar</a:t>
            </a:r>
            <a:endParaRPr lang="tr-TR" dirty="0"/>
          </a:p>
        </p:txBody>
      </p:sp>
      <p:sp>
        <p:nvSpPr>
          <p:cNvPr id="6" name="Metin kutusu 5"/>
          <p:cNvSpPr txBox="1"/>
          <p:nvPr/>
        </p:nvSpPr>
        <p:spPr>
          <a:xfrm>
            <a:off x="2712720" y="2935486"/>
            <a:ext cx="1249680" cy="923330"/>
          </a:xfrm>
          <a:prstGeom prst="rect">
            <a:avLst/>
          </a:prstGeom>
          <a:noFill/>
          <a:ln w="38100">
            <a:solidFill>
              <a:schemeClr val="tx1"/>
            </a:solidFill>
          </a:ln>
        </p:spPr>
        <p:txBody>
          <a:bodyPr wrap="square" rtlCol="0">
            <a:spAutoFit/>
          </a:bodyPr>
          <a:lstStyle/>
          <a:p>
            <a:r>
              <a:rPr lang="tr-TR" dirty="0" smtClean="0"/>
              <a:t>En Doğru Cevabı Olanlar</a:t>
            </a:r>
            <a:endParaRPr lang="tr-TR" dirty="0"/>
          </a:p>
        </p:txBody>
      </p:sp>
      <p:sp>
        <p:nvSpPr>
          <p:cNvPr id="7" name="Metin kutusu 6"/>
          <p:cNvSpPr txBox="1"/>
          <p:nvPr/>
        </p:nvSpPr>
        <p:spPr>
          <a:xfrm>
            <a:off x="4648200" y="2929652"/>
            <a:ext cx="1600200" cy="923330"/>
          </a:xfrm>
          <a:prstGeom prst="rect">
            <a:avLst/>
          </a:prstGeom>
          <a:noFill/>
          <a:ln w="38100">
            <a:solidFill>
              <a:schemeClr val="tx1"/>
            </a:solidFill>
          </a:ln>
        </p:spPr>
        <p:txBody>
          <a:bodyPr wrap="square" rtlCol="0">
            <a:spAutoFit/>
          </a:bodyPr>
          <a:lstStyle/>
          <a:p>
            <a:r>
              <a:rPr lang="tr-TR" dirty="0" smtClean="0"/>
              <a:t>Birden Fazla Doğru Cevabı Olanlar</a:t>
            </a:r>
            <a:endParaRPr lang="tr-TR" dirty="0"/>
          </a:p>
        </p:txBody>
      </p:sp>
      <p:sp>
        <p:nvSpPr>
          <p:cNvPr id="8" name="Metin kutusu 7"/>
          <p:cNvSpPr txBox="1"/>
          <p:nvPr/>
        </p:nvSpPr>
        <p:spPr>
          <a:xfrm>
            <a:off x="6751320" y="2952165"/>
            <a:ext cx="1645920" cy="646331"/>
          </a:xfrm>
          <a:prstGeom prst="rect">
            <a:avLst/>
          </a:prstGeom>
          <a:noFill/>
          <a:ln w="38100">
            <a:solidFill>
              <a:schemeClr val="tx1"/>
            </a:solidFill>
          </a:ln>
        </p:spPr>
        <p:txBody>
          <a:bodyPr wrap="square" rtlCol="0">
            <a:spAutoFit/>
          </a:bodyPr>
          <a:lstStyle/>
          <a:p>
            <a:r>
              <a:rPr lang="tr-TR" dirty="0" smtClean="0"/>
              <a:t>Birleşik Cevap Maddeler</a:t>
            </a:r>
            <a:endParaRPr lang="tr-TR" dirty="0"/>
          </a:p>
        </p:txBody>
      </p:sp>
      <p:sp>
        <p:nvSpPr>
          <p:cNvPr id="9" name="Metin kutusu 8"/>
          <p:cNvSpPr txBox="1"/>
          <p:nvPr/>
        </p:nvSpPr>
        <p:spPr>
          <a:xfrm>
            <a:off x="9006840" y="2929652"/>
            <a:ext cx="1691640" cy="646331"/>
          </a:xfrm>
          <a:prstGeom prst="rect">
            <a:avLst/>
          </a:prstGeom>
          <a:noFill/>
          <a:ln w="38100">
            <a:solidFill>
              <a:schemeClr val="tx1"/>
            </a:solidFill>
          </a:ln>
        </p:spPr>
        <p:txBody>
          <a:bodyPr wrap="square" rtlCol="0">
            <a:spAutoFit/>
          </a:bodyPr>
          <a:lstStyle/>
          <a:p>
            <a:r>
              <a:rPr lang="tr-TR" dirty="0" smtClean="0"/>
              <a:t>Cevabı Gizlenen Maddeler</a:t>
            </a:r>
            <a:endParaRPr lang="tr-TR" dirty="0"/>
          </a:p>
        </p:txBody>
      </p:sp>
      <p:cxnSp>
        <p:nvCxnSpPr>
          <p:cNvPr id="11" name="Düz Bağlayıcı 10"/>
          <p:cNvCxnSpPr>
            <a:stCxn id="5" idx="0"/>
            <a:endCxn id="4" idx="2"/>
          </p:cNvCxnSpPr>
          <p:nvPr/>
        </p:nvCxnSpPr>
        <p:spPr>
          <a:xfrm flipV="1">
            <a:off x="1013460" y="2088267"/>
            <a:ext cx="4564380" cy="847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endCxn id="4" idx="2"/>
          </p:cNvCxnSpPr>
          <p:nvPr/>
        </p:nvCxnSpPr>
        <p:spPr>
          <a:xfrm flipV="1">
            <a:off x="3295650" y="2088267"/>
            <a:ext cx="2282190" cy="833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a:endCxn id="4" idx="2"/>
          </p:cNvCxnSpPr>
          <p:nvPr/>
        </p:nvCxnSpPr>
        <p:spPr>
          <a:xfrm flipV="1">
            <a:off x="5410200" y="2088267"/>
            <a:ext cx="167640" cy="821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stCxn id="4" idx="2"/>
            <a:endCxn id="8" idx="0"/>
          </p:cNvCxnSpPr>
          <p:nvPr/>
        </p:nvCxnSpPr>
        <p:spPr>
          <a:xfrm>
            <a:off x="5577840" y="2088267"/>
            <a:ext cx="1996440" cy="863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a:endCxn id="9" idx="0"/>
          </p:cNvCxnSpPr>
          <p:nvPr/>
        </p:nvCxnSpPr>
        <p:spPr>
          <a:xfrm>
            <a:off x="5505450" y="2096608"/>
            <a:ext cx="4347210" cy="833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014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5280" y="1102518"/>
            <a:ext cx="4479400" cy="2246948"/>
          </a:xfrm>
          <a:prstGeom prst="rect">
            <a:avLst/>
          </a:prstGeom>
          <a:ln w="38100">
            <a:solidFill>
              <a:schemeClr val="tx1"/>
            </a:solidFill>
          </a:ln>
        </p:spPr>
      </p:pic>
      <p:sp>
        <p:nvSpPr>
          <p:cNvPr id="5" name="Dikdörtgen 4"/>
          <p:cNvSpPr/>
          <p:nvPr/>
        </p:nvSpPr>
        <p:spPr>
          <a:xfrm>
            <a:off x="335280" y="5882640"/>
            <a:ext cx="11018520" cy="369332"/>
          </a:xfrm>
          <a:prstGeom prst="rect">
            <a:avLst/>
          </a:prstGeom>
        </p:spPr>
        <p:txBody>
          <a:bodyPr wrap="square">
            <a:spAutoFit/>
          </a:bodyPr>
          <a:lstStyle/>
          <a:p>
            <a:r>
              <a:rPr lang="tr-TR" dirty="0">
                <a:hlinkClick r:id="rId3"/>
              </a:rPr>
              <a:t>https://dokuman.osym.gov.tr/pdfdokuman/2018/ALESILKBAHAR/InternetKitapcigi08052018.pdf</a:t>
            </a:r>
            <a:endParaRPr lang="tr-TR" dirty="0"/>
          </a:p>
        </p:txBody>
      </p:sp>
      <p:sp>
        <p:nvSpPr>
          <p:cNvPr id="6" name="Metin kutusu 5"/>
          <p:cNvSpPr txBox="1"/>
          <p:nvPr/>
        </p:nvSpPr>
        <p:spPr>
          <a:xfrm>
            <a:off x="335280" y="354627"/>
            <a:ext cx="3388556" cy="461665"/>
          </a:xfrm>
          <a:prstGeom prst="rect">
            <a:avLst/>
          </a:prstGeom>
          <a:noFill/>
        </p:spPr>
        <p:txBody>
          <a:bodyPr wrap="none" rtlCol="0">
            <a:spAutoFit/>
          </a:bodyPr>
          <a:lstStyle/>
          <a:p>
            <a:r>
              <a:rPr lang="tr-TR" sz="2400" b="1" dirty="0" smtClean="0"/>
              <a:t>Tek Doğru Cevabı Olanlar</a:t>
            </a:r>
            <a:endParaRPr lang="tr-TR" sz="2400" b="1" dirty="0"/>
          </a:p>
        </p:txBody>
      </p:sp>
      <p:pic>
        <p:nvPicPr>
          <p:cNvPr id="7" name="Resim 6"/>
          <p:cNvPicPr>
            <a:picLocks noChangeAspect="1"/>
          </p:cNvPicPr>
          <p:nvPr/>
        </p:nvPicPr>
        <p:blipFill>
          <a:blip r:embed="rId4"/>
          <a:stretch>
            <a:fillRect/>
          </a:stretch>
        </p:blipFill>
        <p:spPr>
          <a:xfrm>
            <a:off x="6563178" y="1102518"/>
            <a:ext cx="5285828" cy="2171283"/>
          </a:xfrm>
          <a:prstGeom prst="rect">
            <a:avLst/>
          </a:prstGeom>
          <a:ln w="38100">
            <a:solidFill>
              <a:schemeClr val="tx1"/>
            </a:solidFill>
          </a:ln>
        </p:spPr>
      </p:pic>
      <p:sp>
        <p:nvSpPr>
          <p:cNvPr id="8" name="Metin kutusu 7"/>
          <p:cNvSpPr txBox="1"/>
          <p:nvPr/>
        </p:nvSpPr>
        <p:spPr>
          <a:xfrm>
            <a:off x="6629400" y="278962"/>
            <a:ext cx="3275705" cy="461665"/>
          </a:xfrm>
          <a:prstGeom prst="rect">
            <a:avLst/>
          </a:prstGeom>
          <a:noFill/>
        </p:spPr>
        <p:txBody>
          <a:bodyPr wrap="none" rtlCol="0">
            <a:spAutoFit/>
          </a:bodyPr>
          <a:lstStyle/>
          <a:p>
            <a:r>
              <a:rPr lang="tr-TR" sz="2400" b="1" dirty="0" smtClean="0"/>
              <a:t>En Doğru Cevabı Olanlar</a:t>
            </a:r>
            <a:endParaRPr lang="tr-TR" sz="2400" b="1" dirty="0"/>
          </a:p>
        </p:txBody>
      </p:sp>
    </p:spTree>
    <p:extLst>
      <p:ext uri="{BB962C8B-B14F-4D97-AF65-F5344CB8AC3E}">
        <p14:creationId xmlns:p14="http://schemas.microsoft.com/office/powerpoint/2010/main" val="243242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723" y="2030152"/>
            <a:ext cx="10515600" cy="1325563"/>
          </a:xfrm>
        </p:spPr>
        <p:txBody>
          <a:bodyPr/>
          <a:lstStyle/>
          <a:p>
            <a:pPr algn="ctr"/>
            <a:r>
              <a:rPr lang="tr-TR" b="1" dirty="0" smtClean="0">
                <a:solidFill>
                  <a:schemeClr val="accent5"/>
                </a:solidFill>
              </a:rPr>
              <a:t>PISA SINAVLARI</a:t>
            </a:r>
            <a:endParaRPr lang="tr-TR" b="1" dirty="0">
              <a:solidFill>
                <a:schemeClr val="accent5"/>
              </a:solidFill>
            </a:endParaRPr>
          </a:p>
        </p:txBody>
      </p:sp>
    </p:spTree>
    <p:extLst>
      <p:ext uri="{BB962C8B-B14F-4D97-AF65-F5344CB8AC3E}">
        <p14:creationId xmlns:p14="http://schemas.microsoft.com/office/powerpoint/2010/main" val="2322378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35280" y="5882640"/>
            <a:ext cx="11018520" cy="369332"/>
          </a:xfrm>
          <a:prstGeom prst="rect">
            <a:avLst/>
          </a:prstGeom>
        </p:spPr>
        <p:txBody>
          <a:bodyPr wrap="square">
            <a:spAutoFit/>
          </a:bodyPr>
          <a:lstStyle/>
          <a:p>
            <a:r>
              <a:rPr lang="tr-TR" dirty="0">
                <a:hlinkClick r:id="rId2"/>
              </a:rPr>
              <a:t>http://www.osym.gov.tr/Eklenti/2230,ales2012pdf.pdf?0</a:t>
            </a:r>
            <a:endParaRPr lang="tr-TR" dirty="0"/>
          </a:p>
        </p:txBody>
      </p:sp>
      <p:sp>
        <p:nvSpPr>
          <p:cNvPr id="6" name="Metin kutusu 5"/>
          <p:cNvSpPr txBox="1"/>
          <p:nvPr/>
        </p:nvSpPr>
        <p:spPr>
          <a:xfrm>
            <a:off x="5408861" y="644243"/>
            <a:ext cx="6783139" cy="461665"/>
          </a:xfrm>
          <a:prstGeom prst="rect">
            <a:avLst/>
          </a:prstGeom>
          <a:noFill/>
        </p:spPr>
        <p:txBody>
          <a:bodyPr wrap="none" rtlCol="0">
            <a:spAutoFit/>
          </a:bodyPr>
          <a:lstStyle/>
          <a:p>
            <a:r>
              <a:rPr lang="tr-TR" sz="2400" b="1" dirty="0" smtClean="0"/>
              <a:t>Birleşik Cevap Gerektiren – En Doğru Cevabı Olanlar</a:t>
            </a:r>
            <a:endParaRPr lang="tr-TR" sz="2400" b="1" dirty="0"/>
          </a:p>
        </p:txBody>
      </p:sp>
      <p:pic>
        <p:nvPicPr>
          <p:cNvPr id="2" name="Resim 1"/>
          <p:cNvPicPr>
            <a:picLocks noChangeAspect="1"/>
          </p:cNvPicPr>
          <p:nvPr/>
        </p:nvPicPr>
        <p:blipFill>
          <a:blip r:embed="rId3"/>
          <a:stretch>
            <a:fillRect/>
          </a:stretch>
        </p:blipFill>
        <p:spPr>
          <a:xfrm>
            <a:off x="6981523" y="1494056"/>
            <a:ext cx="3962400" cy="3710820"/>
          </a:xfrm>
          <a:prstGeom prst="rect">
            <a:avLst/>
          </a:prstGeom>
          <a:ln w="38100">
            <a:solidFill>
              <a:schemeClr val="tx1"/>
            </a:solidFill>
          </a:ln>
        </p:spPr>
      </p:pic>
      <p:pic>
        <p:nvPicPr>
          <p:cNvPr id="3" name="Resim 2"/>
          <p:cNvPicPr>
            <a:picLocks noChangeAspect="1"/>
          </p:cNvPicPr>
          <p:nvPr/>
        </p:nvPicPr>
        <p:blipFill>
          <a:blip r:embed="rId4"/>
          <a:stretch>
            <a:fillRect/>
          </a:stretch>
        </p:blipFill>
        <p:spPr>
          <a:xfrm>
            <a:off x="702643" y="1494056"/>
            <a:ext cx="3823637" cy="3519955"/>
          </a:xfrm>
          <a:prstGeom prst="rect">
            <a:avLst/>
          </a:prstGeom>
          <a:ln w="38100">
            <a:solidFill>
              <a:schemeClr val="tx1"/>
            </a:solidFill>
          </a:ln>
        </p:spPr>
      </p:pic>
      <p:sp>
        <p:nvSpPr>
          <p:cNvPr id="9" name="Dikdörtgen 8"/>
          <p:cNvSpPr/>
          <p:nvPr/>
        </p:nvSpPr>
        <p:spPr>
          <a:xfrm>
            <a:off x="702643" y="875076"/>
            <a:ext cx="3469283" cy="461665"/>
          </a:xfrm>
          <a:prstGeom prst="rect">
            <a:avLst/>
          </a:prstGeom>
        </p:spPr>
        <p:txBody>
          <a:bodyPr wrap="none">
            <a:spAutoFit/>
          </a:bodyPr>
          <a:lstStyle/>
          <a:p>
            <a:r>
              <a:rPr lang="tr-TR" sz="2400" b="1" dirty="0"/>
              <a:t>Birleşik </a:t>
            </a:r>
            <a:r>
              <a:rPr lang="tr-TR" sz="2400" b="1" dirty="0" smtClean="0"/>
              <a:t>Cevap </a:t>
            </a:r>
            <a:r>
              <a:rPr lang="tr-TR" sz="2400" b="1" dirty="0"/>
              <a:t>Gerektiren </a:t>
            </a:r>
            <a:endParaRPr lang="tr-TR" sz="2400" dirty="0"/>
          </a:p>
        </p:txBody>
      </p:sp>
    </p:spTree>
    <p:extLst>
      <p:ext uri="{BB962C8B-B14F-4D97-AF65-F5344CB8AC3E}">
        <p14:creationId xmlns:p14="http://schemas.microsoft.com/office/powerpoint/2010/main" val="2978283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97843" y="365760"/>
            <a:ext cx="4502643" cy="461665"/>
          </a:xfrm>
          <a:prstGeom prst="rect">
            <a:avLst/>
          </a:prstGeom>
        </p:spPr>
        <p:txBody>
          <a:bodyPr wrap="none">
            <a:spAutoFit/>
          </a:bodyPr>
          <a:lstStyle/>
          <a:p>
            <a:r>
              <a:rPr lang="tr-TR" sz="2400" b="1" dirty="0" smtClean="0"/>
              <a:t>Birden Fazla Doğru Cevabı Olanlar</a:t>
            </a:r>
            <a:endParaRPr lang="tr-TR" sz="2400" dirty="0"/>
          </a:p>
        </p:txBody>
      </p:sp>
      <p:sp>
        <p:nvSpPr>
          <p:cNvPr id="7" name="Metin kutusu 6"/>
          <p:cNvSpPr txBox="1"/>
          <p:nvPr/>
        </p:nvSpPr>
        <p:spPr>
          <a:xfrm>
            <a:off x="504523" y="983069"/>
            <a:ext cx="2881623" cy="2585323"/>
          </a:xfrm>
          <a:prstGeom prst="rect">
            <a:avLst/>
          </a:prstGeom>
          <a:noFill/>
          <a:ln w="38100">
            <a:solidFill>
              <a:schemeClr val="tx1"/>
            </a:solidFill>
          </a:ln>
        </p:spPr>
        <p:txBody>
          <a:bodyPr wrap="none" rtlCol="0">
            <a:spAutoFit/>
          </a:bodyPr>
          <a:lstStyle/>
          <a:p>
            <a:r>
              <a:rPr lang="tr-TR" sz="2400" dirty="0" smtClean="0"/>
              <a:t>Hangileri asal sayıdır?</a:t>
            </a:r>
          </a:p>
          <a:p>
            <a:pPr marL="457200" indent="-457200">
              <a:buAutoNum type="alphaUcPeriod"/>
            </a:pPr>
            <a:r>
              <a:rPr lang="tr-TR" sz="2400" dirty="0" smtClean="0"/>
              <a:t>2</a:t>
            </a:r>
          </a:p>
          <a:p>
            <a:pPr marL="457200" indent="-457200">
              <a:buAutoNum type="alphaUcPeriod"/>
            </a:pPr>
            <a:r>
              <a:rPr lang="tr-TR" sz="2400" dirty="0" smtClean="0"/>
              <a:t>3</a:t>
            </a:r>
          </a:p>
          <a:p>
            <a:pPr marL="457200" indent="-457200">
              <a:buAutoNum type="alphaUcPeriod"/>
            </a:pPr>
            <a:r>
              <a:rPr lang="tr-TR" sz="2400" dirty="0" smtClean="0"/>
              <a:t>4</a:t>
            </a:r>
          </a:p>
          <a:p>
            <a:pPr marL="457200" indent="-457200">
              <a:buAutoNum type="alphaUcPeriod"/>
            </a:pPr>
            <a:r>
              <a:rPr lang="tr-TR" sz="2400" dirty="0" smtClean="0"/>
              <a:t>5</a:t>
            </a:r>
          </a:p>
          <a:p>
            <a:pPr marL="457200" indent="-457200">
              <a:buAutoNum type="alphaUcPeriod"/>
            </a:pPr>
            <a:r>
              <a:rPr lang="tr-TR" sz="2400" dirty="0"/>
              <a:t>6</a:t>
            </a:r>
          </a:p>
          <a:p>
            <a:pPr marL="342900" indent="-342900">
              <a:buAutoNum type="alphaLcPeriod"/>
            </a:pPr>
            <a:endParaRPr lang="tr-TR" dirty="0"/>
          </a:p>
        </p:txBody>
      </p:sp>
      <p:sp>
        <p:nvSpPr>
          <p:cNvPr id="8" name="Dikdörtgen 7"/>
          <p:cNvSpPr/>
          <p:nvPr/>
        </p:nvSpPr>
        <p:spPr>
          <a:xfrm>
            <a:off x="6874843" y="358229"/>
            <a:ext cx="3599512" cy="461665"/>
          </a:xfrm>
          <a:prstGeom prst="rect">
            <a:avLst/>
          </a:prstGeom>
        </p:spPr>
        <p:txBody>
          <a:bodyPr wrap="none">
            <a:spAutoFit/>
          </a:bodyPr>
          <a:lstStyle/>
          <a:p>
            <a:r>
              <a:rPr lang="tr-TR" sz="2400" b="1" dirty="0" smtClean="0"/>
              <a:t>Cevabı Gizlenen Maddeler </a:t>
            </a:r>
            <a:endParaRPr lang="tr-TR" sz="2400" dirty="0"/>
          </a:p>
        </p:txBody>
      </p:sp>
      <mc:AlternateContent xmlns:mc="http://schemas.openxmlformats.org/markup-compatibility/2006" xmlns:a14="http://schemas.microsoft.com/office/drawing/2010/main">
        <mc:Choice Requires="a14">
          <p:sp>
            <p:nvSpPr>
              <p:cNvPr id="10" name="Metin kutusu 9"/>
              <p:cNvSpPr txBox="1"/>
              <p:nvPr/>
            </p:nvSpPr>
            <p:spPr>
              <a:xfrm>
                <a:off x="6874843" y="983068"/>
                <a:ext cx="4309578" cy="2250231"/>
              </a:xfrm>
              <a:prstGeom prst="rect">
                <a:avLst/>
              </a:prstGeom>
              <a:noFill/>
              <a:ln w="38100">
                <a:solidFill>
                  <a:schemeClr val="tx1"/>
                </a:solidFill>
              </a:ln>
            </p:spPr>
            <p:txBody>
              <a:bodyPr wrap="none" rtlCol="0">
                <a:spAutoFit/>
              </a:bodyPr>
              <a:lstStyle/>
              <a:p>
                <a14:m>
                  <m:oMath xmlns:m="http://schemas.openxmlformats.org/officeDocument/2006/math">
                    <m:rad>
                      <m:radPr>
                        <m:degHide m:val="on"/>
                        <m:ctrlPr>
                          <a:rPr lang="tr-TR" sz="2400" i="1" smtClean="0">
                            <a:latin typeface="Cambria Math" panose="02040503050406030204" pitchFamily="18" charset="0"/>
                          </a:rPr>
                        </m:ctrlPr>
                      </m:radPr>
                      <m:deg/>
                      <m:e>
                        <m:r>
                          <a:rPr lang="tr-TR" sz="2400" b="0" i="1" smtClean="0">
                            <a:latin typeface="Cambria Math" panose="02040503050406030204" pitchFamily="18" charset="0"/>
                          </a:rPr>
                          <m:t>7</m:t>
                        </m:r>
                      </m:e>
                    </m:rad>
                    <m:r>
                      <a:rPr lang="tr-TR" sz="2400" b="0" i="1" smtClean="0">
                        <a:latin typeface="Cambria Math" panose="02040503050406030204" pitchFamily="18" charset="0"/>
                      </a:rPr>
                      <m:t> </m:t>
                    </m:r>
                    <m:r>
                      <m:rPr>
                        <m:sty m:val="p"/>
                      </m:rPr>
                      <a:rPr lang="tr-TR" sz="2400" b="0" i="0" smtClean="0">
                        <a:latin typeface="Cambria Math" panose="02040503050406030204" pitchFamily="18" charset="0"/>
                      </a:rPr>
                      <m:t>h</m:t>
                    </m:r>
                  </m:oMath>
                </a14:m>
                <a:r>
                  <a:rPr lang="tr-TR" sz="2400" dirty="0" smtClean="0"/>
                  <a:t>angi iki tamsayı arasındadır?</a:t>
                </a:r>
              </a:p>
              <a:p>
                <a:pPr marL="457200" indent="-457200">
                  <a:buAutoNum type="alphaUcPeriod"/>
                </a:pPr>
                <a:r>
                  <a:rPr lang="tr-TR" sz="2400" dirty="0" smtClean="0"/>
                  <a:t>1-2</a:t>
                </a:r>
              </a:p>
              <a:p>
                <a:pPr marL="457200" indent="-457200">
                  <a:buAutoNum type="alphaUcPeriod"/>
                </a:pPr>
                <a:r>
                  <a:rPr lang="tr-TR" sz="2400" dirty="0" smtClean="0"/>
                  <a:t>2-3</a:t>
                </a:r>
              </a:p>
              <a:p>
                <a:pPr marL="457200" indent="-457200">
                  <a:buAutoNum type="alphaUcPeriod"/>
                </a:pPr>
                <a:r>
                  <a:rPr lang="tr-TR" sz="2400" dirty="0" smtClean="0"/>
                  <a:t>3-4</a:t>
                </a:r>
              </a:p>
              <a:p>
                <a:pPr marL="457200" indent="-457200">
                  <a:buAutoNum type="alphaUcPeriod"/>
                </a:pPr>
                <a:r>
                  <a:rPr lang="tr-TR" sz="2400" dirty="0" smtClean="0"/>
                  <a:t>4-5</a:t>
                </a:r>
                <a:endParaRPr lang="tr-TR" sz="2400" dirty="0"/>
              </a:p>
              <a:p>
                <a:pPr marL="342900" indent="-342900">
                  <a:buAutoNum type="alphaLcPeriod"/>
                </a:pPr>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6874843" y="983068"/>
                <a:ext cx="4309578" cy="2250231"/>
              </a:xfrm>
              <a:prstGeom prst="rect">
                <a:avLst/>
              </a:prstGeom>
              <a:blipFill rotWithShape="0">
                <a:blip r:embed="rId2"/>
                <a:stretch>
                  <a:fillRect l="-1823" r="-421"/>
                </a:stretch>
              </a:blipFill>
              <a:ln w="38100">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663473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145280" y="1634939"/>
            <a:ext cx="2804160" cy="461665"/>
          </a:xfrm>
          <a:prstGeom prst="rect">
            <a:avLst/>
          </a:prstGeom>
          <a:noFill/>
          <a:ln w="38100">
            <a:solidFill>
              <a:schemeClr val="tx1"/>
            </a:solidFill>
          </a:ln>
        </p:spPr>
        <p:txBody>
          <a:bodyPr wrap="square" rtlCol="0">
            <a:spAutoFit/>
          </a:bodyPr>
          <a:lstStyle/>
          <a:p>
            <a:r>
              <a:rPr lang="tr-TR" sz="2400" dirty="0" smtClean="0"/>
              <a:t>Madde Köküne Göre</a:t>
            </a:r>
            <a:endParaRPr lang="tr-TR" sz="2400" dirty="0"/>
          </a:p>
        </p:txBody>
      </p:sp>
      <p:sp>
        <p:nvSpPr>
          <p:cNvPr id="5" name="Metin kutusu 4"/>
          <p:cNvSpPr txBox="1"/>
          <p:nvPr/>
        </p:nvSpPr>
        <p:spPr>
          <a:xfrm>
            <a:off x="350520" y="2935486"/>
            <a:ext cx="2758440" cy="369332"/>
          </a:xfrm>
          <a:prstGeom prst="rect">
            <a:avLst/>
          </a:prstGeom>
          <a:noFill/>
          <a:ln w="38100">
            <a:solidFill>
              <a:schemeClr val="tx1"/>
            </a:solidFill>
          </a:ln>
        </p:spPr>
        <p:txBody>
          <a:bodyPr wrap="square" rtlCol="0">
            <a:spAutoFit/>
          </a:bodyPr>
          <a:lstStyle/>
          <a:p>
            <a:r>
              <a:rPr lang="tr-TR" dirty="0" smtClean="0"/>
              <a:t>Kökü Soru Kipinde Olanlar</a:t>
            </a:r>
            <a:endParaRPr lang="tr-TR" dirty="0"/>
          </a:p>
        </p:txBody>
      </p:sp>
      <p:sp>
        <p:nvSpPr>
          <p:cNvPr id="6" name="Metin kutusu 5"/>
          <p:cNvSpPr txBox="1"/>
          <p:nvPr/>
        </p:nvSpPr>
        <p:spPr>
          <a:xfrm>
            <a:off x="4274820" y="2917794"/>
            <a:ext cx="2560320" cy="369332"/>
          </a:xfrm>
          <a:prstGeom prst="rect">
            <a:avLst/>
          </a:prstGeom>
          <a:noFill/>
          <a:ln w="38100">
            <a:solidFill>
              <a:schemeClr val="tx1"/>
            </a:solidFill>
          </a:ln>
        </p:spPr>
        <p:txBody>
          <a:bodyPr wrap="square" rtlCol="0">
            <a:spAutoFit/>
          </a:bodyPr>
          <a:lstStyle/>
          <a:p>
            <a:r>
              <a:rPr lang="tr-TR" dirty="0" smtClean="0"/>
              <a:t>Kökü Eksik Cümle Olanlar</a:t>
            </a:r>
            <a:endParaRPr lang="tr-TR" dirty="0"/>
          </a:p>
        </p:txBody>
      </p:sp>
      <p:sp>
        <p:nvSpPr>
          <p:cNvPr id="7" name="Metin kutusu 6"/>
          <p:cNvSpPr txBox="1"/>
          <p:nvPr/>
        </p:nvSpPr>
        <p:spPr>
          <a:xfrm>
            <a:off x="7741920" y="2869332"/>
            <a:ext cx="2453640" cy="369332"/>
          </a:xfrm>
          <a:prstGeom prst="rect">
            <a:avLst/>
          </a:prstGeom>
          <a:noFill/>
          <a:ln w="38100">
            <a:solidFill>
              <a:schemeClr val="tx1"/>
            </a:solidFill>
          </a:ln>
        </p:spPr>
        <p:txBody>
          <a:bodyPr wrap="square" rtlCol="0">
            <a:spAutoFit/>
          </a:bodyPr>
          <a:lstStyle/>
          <a:p>
            <a:r>
              <a:rPr lang="tr-TR" dirty="0" smtClean="0"/>
              <a:t>Olumsuz Köklü Olanlar</a:t>
            </a:r>
            <a:endParaRPr lang="tr-TR" dirty="0"/>
          </a:p>
        </p:txBody>
      </p:sp>
      <p:cxnSp>
        <p:nvCxnSpPr>
          <p:cNvPr id="11" name="Düz Bağlayıcı 10"/>
          <p:cNvCxnSpPr>
            <a:stCxn id="5" idx="0"/>
            <a:endCxn id="4" idx="2"/>
          </p:cNvCxnSpPr>
          <p:nvPr/>
        </p:nvCxnSpPr>
        <p:spPr>
          <a:xfrm flipV="1">
            <a:off x="1729740" y="2096604"/>
            <a:ext cx="3817620" cy="838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endCxn id="4" idx="2"/>
          </p:cNvCxnSpPr>
          <p:nvPr/>
        </p:nvCxnSpPr>
        <p:spPr>
          <a:xfrm flipH="1" flipV="1">
            <a:off x="5547360" y="2096604"/>
            <a:ext cx="3421380" cy="774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a:endCxn id="4" idx="2"/>
          </p:cNvCxnSpPr>
          <p:nvPr/>
        </p:nvCxnSpPr>
        <p:spPr>
          <a:xfrm flipV="1">
            <a:off x="5334000" y="2096604"/>
            <a:ext cx="213360" cy="821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723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65682" y="439727"/>
            <a:ext cx="4476261" cy="6019800"/>
          </a:xfrm>
          <a:prstGeom prst="rect">
            <a:avLst/>
          </a:prstGeom>
          <a:ln w="38100">
            <a:solidFill>
              <a:schemeClr val="tx1"/>
            </a:solidFill>
          </a:ln>
        </p:spPr>
      </p:pic>
      <p:sp>
        <p:nvSpPr>
          <p:cNvPr id="5" name="Metin kutusu 4"/>
          <p:cNvSpPr txBox="1"/>
          <p:nvPr/>
        </p:nvSpPr>
        <p:spPr>
          <a:xfrm>
            <a:off x="7792402" y="0"/>
            <a:ext cx="3085973" cy="461665"/>
          </a:xfrm>
          <a:prstGeom prst="rect">
            <a:avLst/>
          </a:prstGeom>
          <a:noFill/>
        </p:spPr>
        <p:txBody>
          <a:bodyPr wrap="none" rtlCol="0">
            <a:spAutoFit/>
          </a:bodyPr>
          <a:lstStyle/>
          <a:p>
            <a:r>
              <a:rPr lang="tr-TR" sz="2400" b="1" dirty="0" smtClean="0"/>
              <a:t>Olumsuz Köklü Olanlar</a:t>
            </a:r>
            <a:endParaRPr lang="tr-TR" sz="2400" b="1" dirty="0"/>
          </a:p>
        </p:txBody>
      </p:sp>
      <p:sp>
        <p:nvSpPr>
          <p:cNvPr id="6" name="Dikdörtgen 5"/>
          <p:cNvSpPr/>
          <p:nvPr/>
        </p:nvSpPr>
        <p:spPr>
          <a:xfrm>
            <a:off x="883920" y="6505693"/>
            <a:ext cx="11734800" cy="369332"/>
          </a:xfrm>
          <a:prstGeom prst="rect">
            <a:avLst/>
          </a:prstGeom>
        </p:spPr>
        <p:txBody>
          <a:bodyPr wrap="square">
            <a:spAutoFit/>
          </a:bodyPr>
          <a:lstStyle/>
          <a:p>
            <a:r>
              <a:rPr lang="tr-TR" dirty="0">
                <a:hlinkClick r:id="rId3"/>
              </a:rPr>
              <a:t>https://dokuman.osym.gov.tr/pdfdokuman/2018/ALESILKBAHAR/InternetKitapcigi08052018.pdf</a:t>
            </a:r>
            <a:endParaRPr lang="tr-TR" dirty="0"/>
          </a:p>
        </p:txBody>
      </p:sp>
      <p:pic>
        <p:nvPicPr>
          <p:cNvPr id="7" name="Resim 6"/>
          <p:cNvPicPr>
            <a:picLocks noChangeAspect="1"/>
          </p:cNvPicPr>
          <p:nvPr/>
        </p:nvPicPr>
        <p:blipFill>
          <a:blip r:embed="rId4"/>
          <a:stretch>
            <a:fillRect/>
          </a:stretch>
        </p:blipFill>
        <p:spPr>
          <a:xfrm>
            <a:off x="624840" y="716725"/>
            <a:ext cx="4121468" cy="2701698"/>
          </a:xfrm>
          <a:prstGeom prst="rect">
            <a:avLst/>
          </a:prstGeom>
          <a:ln w="38100">
            <a:solidFill>
              <a:schemeClr val="tx1"/>
            </a:solidFill>
          </a:ln>
        </p:spPr>
      </p:pic>
      <p:sp>
        <p:nvSpPr>
          <p:cNvPr id="8" name="Metin kutusu 7"/>
          <p:cNvSpPr txBox="1"/>
          <p:nvPr/>
        </p:nvSpPr>
        <p:spPr>
          <a:xfrm>
            <a:off x="883920" y="208894"/>
            <a:ext cx="3509166" cy="461665"/>
          </a:xfrm>
          <a:prstGeom prst="rect">
            <a:avLst/>
          </a:prstGeom>
          <a:noFill/>
        </p:spPr>
        <p:txBody>
          <a:bodyPr wrap="none" rtlCol="0">
            <a:spAutoFit/>
          </a:bodyPr>
          <a:lstStyle/>
          <a:p>
            <a:r>
              <a:rPr lang="tr-TR" sz="2400" b="1" dirty="0" smtClean="0"/>
              <a:t>Kökü Soru Tipinde Olanlar</a:t>
            </a:r>
            <a:endParaRPr lang="tr-TR" sz="2400" b="1" dirty="0"/>
          </a:p>
        </p:txBody>
      </p:sp>
      <p:pic>
        <p:nvPicPr>
          <p:cNvPr id="9" name="Resim 8"/>
          <p:cNvPicPr>
            <a:picLocks noChangeAspect="1"/>
          </p:cNvPicPr>
          <p:nvPr/>
        </p:nvPicPr>
        <p:blipFill>
          <a:blip r:embed="rId5"/>
          <a:stretch>
            <a:fillRect/>
          </a:stretch>
        </p:blipFill>
        <p:spPr>
          <a:xfrm>
            <a:off x="624841" y="3628354"/>
            <a:ext cx="4121468" cy="2615284"/>
          </a:xfrm>
          <a:prstGeom prst="rect">
            <a:avLst/>
          </a:prstGeom>
          <a:ln w="38100">
            <a:solidFill>
              <a:schemeClr val="tx1"/>
            </a:solidFill>
          </a:ln>
        </p:spPr>
      </p:pic>
    </p:spTree>
    <p:extLst>
      <p:ext uri="{BB962C8B-B14F-4D97-AF65-F5344CB8AC3E}">
        <p14:creationId xmlns:p14="http://schemas.microsoft.com/office/powerpoint/2010/main" val="2345091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98520" y="670559"/>
            <a:ext cx="4267200" cy="4958080"/>
          </a:xfrm>
          <a:prstGeom prst="rect">
            <a:avLst/>
          </a:prstGeom>
          <a:ln w="38100">
            <a:solidFill>
              <a:schemeClr val="tx1"/>
            </a:solidFill>
          </a:ln>
        </p:spPr>
      </p:pic>
      <p:sp>
        <p:nvSpPr>
          <p:cNvPr id="5" name="Metin kutusu 4"/>
          <p:cNvSpPr txBox="1"/>
          <p:nvPr/>
        </p:nvSpPr>
        <p:spPr>
          <a:xfrm>
            <a:off x="3398520" y="208894"/>
            <a:ext cx="3421642" cy="461665"/>
          </a:xfrm>
          <a:prstGeom prst="rect">
            <a:avLst/>
          </a:prstGeom>
          <a:noFill/>
        </p:spPr>
        <p:txBody>
          <a:bodyPr wrap="none" rtlCol="0">
            <a:spAutoFit/>
          </a:bodyPr>
          <a:lstStyle/>
          <a:p>
            <a:r>
              <a:rPr lang="tr-TR" sz="2400" b="1" dirty="0" smtClean="0"/>
              <a:t>Kökü Eksik Cümle Olanlar</a:t>
            </a:r>
            <a:endParaRPr lang="tr-TR" sz="2400" b="1" dirty="0"/>
          </a:p>
        </p:txBody>
      </p:sp>
      <p:sp>
        <p:nvSpPr>
          <p:cNvPr id="6" name="Dikdörtgen 5"/>
          <p:cNvSpPr/>
          <p:nvPr/>
        </p:nvSpPr>
        <p:spPr>
          <a:xfrm>
            <a:off x="1188720" y="6100463"/>
            <a:ext cx="9585960" cy="369332"/>
          </a:xfrm>
          <a:prstGeom prst="rect">
            <a:avLst/>
          </a:prstGeom>
        </p:spPr>
        <p:txBody>
          <a:bodyPr wrap="square">
            <a:spAutoFit/>
          </a:bodyPr>
          <a:lstStyle/>
          <a:p>
            <a:r>
              <a:rPr lang="tr-TR" dirty="0">
                <a:hlinkClick r:id="rId3"/>
              </a:rPr>
              <a:t>https://dokuman.osym.gov.tr/pdfdokuman/2018/ALESSONBAHAR/internetkitapcik_20112018.pdf</a:t>
            </a:r>
            <a:endParaRPr lang="tr-TR" dirty="0"/>
          </a:p>
        </p:txBody>
      </p:sp>
      <p:pic>
        <p:nvPicPr>
          <p:cNvPr id="7" name="Resim 6"/>
          <p:cNvPicPr>
            <a:picLocks noChangeAspect="1"/>
          </p:cNvPicPr>
          <p:nvPr/>
        </p:nvPicPr>
        <p:blipFill>
          <a:blip r:embed="rId4"/>
          <a:stretch>
            <a:fillRect/>
          </a:stretch>
        </p:blipFill>
        <p:spPr>
          <a:xfrm>
            <a:off x="-37838" y="0"/>
            <a:ext cx="3200400" cy="619125"/>
          </a:xfrm>
          <a:prstGeom prst="rect">
            <a:avLst/>
          </a:prstGeom>
        </p:spPr>
      </p:pic>
    </p:spTree>
    <p:extLst>
      <p:ext uri="{BB962C8B-B14F-4D97-AF65-F5344CB8AC3E}">
        <p14:creationId xmlns:p14="http://schemas.microsoft.com/office/powerpoint/2010/main" val="265350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9172" y="1128939"/>
            <a:ext cx="10515600" cy="4351338"/>
          </a:xfrm>
        </p:spPr>
        <p:txBody>
          <a:bodyPr>
            <a:normAutofit/>
          </a:bodyPr>
          <a:lstStyle/>
          <a:p>
            <a:r>
              <a:rPr lang="tr-TR" dirty="0" smtClean="0"/>
              <a:t>Gerçek Senaryolu Kök</a:t>
            </a:r>
          </a:p>
          <a:p>
            <a:r>
              <a:rPr lang="tr-TR" dirty="0" err="1" smtClean="0"/>
              <a:t>Positif</a:t>
            </a:r>
            <a:r>
              <a:rPr lang="tr-TR" dirty="0" smtClean="0"/>
              <a:t> ifadeli soru</a:t>
            </a:r>
          </a:p>
          <a:p>
            <a:r>
              <a:rPr lang="tr-TR" dirty="0" smtClean="0"/>
              <a:t>Negatif İfadeli soru</a:t>
            </a:r>
          </a:p>
          <a:p>
            <a:r>
              <a:rPr lang="tr-TR" dirty="0" smtClean="0"/>
              <a:t>Birleşik yanıt gerektiren soru türü (</a:t>
            </a:r>
            <a:r>
              <a:rPr lang="tr-TR" dirty="0" err="1" smtClean="0"/>
              <a:t>Complex</a:t>
            </a:r>
            <a:r>
              <a:rPr lang="tr-TR" dirty="0" smtClean="0"/>
              <a:t> </a:t>
            </a:r>
            <a:r>
              <a:rPr lang="tr-TR" dirty="0" err="1" smtClean="0"/>
              <a:t>Multiple</a:t>
            </a:r>
            <a:r>
              <a:rPr lang="tr-TR" dirty="0" smtClean="0"/>
              <a:t> </a:t>
            </a:r>
            <a:r>
              <a:rPr lang="tr-TR" dirty="0" err="1" smtClean="0"/>
              <a:t>Choice</a:t>
            </a:r>
            <a:r>
              <a:rPr lang="tr-TR" dirty="0" smtClean="0"/>
              <a:t> </a:t>
            </a:r>
            <a:r>
              <a:rPr lang="tr-TR" dirty="0" err="1" smtClean="0"/>
              <a:t>Item</a:t>
            </a:r>
            <a:r>
              <a:rPr lang="tr-TR" dirty="0" smtClean="0"/>
              <a:t>) ?</a:t>
            </a:r>
          </a:p>
          <a:p>
            <a:r>
              <a:rPr lang="tr-TR" dirty="0" smtClean="0"/>
              <a:t>Kuvvetli Çeldiriciler</a:t>
            </a:r>
          </a:p>
          <a:p>
            <a:r>
              <a:rPr lang="tr-TR" altLang="en-US" dirty="0">
                <a:latin typeface="Calibri (Gövde)"/>
                <a:cs typeface="Times New Roman" panose="02020603050405020304" pitchFamily="18" charset="0"/>
              </a:rPr>
              <a:t>Seçenekler birbirine uyumlu olmalı yani olası yanlışlıklar </a:t>
            </a:r>
            <a:r>
              <a:rPr lang="tr-TR" altLang="en-US" dirty="0" smtClean="0">
                <a:latin typeface="Calibri (Gövde)"/>
                <a:cs typeface="Times New Roman" panose="02020603050405020304" pitchFamily="18" charset="0"/>
              </a:rPr>
              <a:t>düşünülmeli</a:t>
            </a:r>
            <a:endParaRPr lang="tr-TR" altLang="en-US" dirty="0">
              <a:latin typeface="Calibri (Gövde)"/>
              <a:cs typeface="Times New Roman" panose="02020603050405020304" pitchFamily="18" charset="0"/>
            </a:endParaRPr>
          </a:p>
          <a:p>
            <a:r>
              <a:rPr lang="tr-TR" altLang="en-US" dirty="0">
                <a:latin typeface="Calibri (Gövde)"/>
                <a:cs typeface="Times New Roman" panose="02020603050405020304" pitchFamily="18" charset="0"/>
              </a:rPr>
              <a:t>Sorunun kökü anlaşılır ve kısa olmalı</a:t>
            </a:r>
          </a:p>
          <a:p>
            <a:endParaRPr lang="tr-TR" dirty="0"/>
          </a:p>
        </p:txBody>
      </p:sp>
      <p:sp>
        <p:nvSpPr>
          <p:cNvPr id="5" name="Rectangle 1"/>
          <p:cNvSpPr/>
          <p:nvPr/>
        </p:nvSpPr>
        <p:spPr>
          <a:xfrm>
            <a:off x="357116" y="5266279"/>
            <a:ext cx="11477767" cy="923330"/>
          </a:xfrm>
          <a:prstGeom prst="rect">
            <a:avLst/>
          </a:prstGeom>
        </p:spPr>
        <p:txBody>
          <a:bodyPr wrap="square">
            <a:spAutoFit/>
          </a:bodyPr>
          <a:lstStyle/>
          <a:p>
            <a:r>
              <a:rPr lang="en-US" dirty="0" err="1" smtClean="0">
                <a:solidFill>
                  <a:srgbClr val="222222"/>
                </a:solidFill>
                <a:latin typeface="Arial" panose="020B0604020202020204" pitchFamily="34" charset="0"/>
              </a:rPr>
              <a:t>Haladyna</a:t>
            </a:r>
            <a:r>
              <a:rPr lang="en-US" dirty="0" smtClean="0">
                <a:solidFill>
                  <a:srgbClr val="222222"/>
                </a:solidFill>
                <a:latin typeface="Arial" panose="020B0604020202020204" pitchFamily="34" charset="0"/>
              </a:rPr>
              <a:t>, T. M., Downing, S. M., &amp; Rodriguez, M. C. (2002). A review of multiple-choice item-writing guidelines for classroom assessment. </a:t>
            </a:r>
            <a:r>
              <a:rPr lang="en-US" i="1" dirty="0" smtClean="0">
                <a:solidFill>
                  <a:srgbClr val="222222"/>
                </a:solidFill>
                <a:latin typeface="Arial" panose="020B0604020202020204" pitchFamily="34" charset="0"/>
              </a:rPr>
              <a:t>Applied measurement in education</a:t>
            </a:r>
            <a:r>
              <a:rPr lang="en-US" dirty="0" smtClean="0">
                <a:solidFill>
                  <a:srgbClr val="222222"/>
                </a:solidFill>
                <a:latin typeface="Arial" panose="020B0604020202020204" pitchFamily="34" charset="0"/>
              </a:rPr>
              <a:t>, </a:t>
            </a:r>
            <a:r>
              <a:rPr lang="en-US" i="1" dirty="0" smtClean="0">
                <a:solidFill>
                  <a:srgbClr val="222222"/>
                </a:solidFill>
                <a:latin typeface="Arial" panose="020B0604020202020204" pitchFamily="34" charset="0"/>
              </a:rPr>
              <a:t>15</a:t>
            </a:r>
            <a:r>
              <a:rPr lang="en-US" dirty="0" smtClean="0">
                <a:solidFill>
                  <a:srgbClr val="222222"/>
                </a:solidFill>
                <a:latin typeface="Arial" panose="020B0604020202020204" pitchFamily="34" charset="0"/>
              </a:rPr>
              <a:t>(3), 309-333.</a:t>
            </a:r>
            <a:endParaRPr lang="tr-TR" dirty="0" smtClean="0">
              <a:solidFill>
                <a:srgbClr val="222222"/>
              </a:solidFill>
              <a:latin typeface="Arial" panose="020B0604020202020204" pitchFamily="34" charset="0"/>
            </a:endParaRPr>
          </a:p>
          <a:p>
            <a:endParaRPr lang="en-US" dirty="0"/>
          </a:p>
        </p:txBody>
      </p:sp>
      <p:sp>
        <p:nvSpPr>
          <p:cNvPr id="7" name="Dikdörtgen 6"/>
          <p:cNvSpPr/>
          <p:nvPr/>
        </p:nvSpPr>
        <p:spPr>
          <a:xfrm>
            <a:off x="357116" y="6004943"/>
            <a:ext cx="3683188" cy="369332"/>
          </a:xfrm>
          <a:prstGeom prst="rect">
            <a:avLst/>
          </a:prstGeom>
        </p:spPr>
        <p:txBody>
          <a:bodyPr wrap="none">
            <a:spAutoFit/>
          </a:bodyPr>
          <a:lstStyle/>
          <a:p>
            <a:r>
              <a:rPr lang="tr-TR" dirty="0">
                <a:hlinkClick r:id="rId2"/>
              </a:rPr>
              <a:t>https://www.nbme.org/publications/</a:t>
            </a:r>
            <a:endParaRPr lang="tr-TR" dirty="0"/>
          </a:p>
        </p:txBody>
      </p:sp>
      <p:sp>
        <p:nvSpPr>
          <p:cNvPr id="8" name="Dikdörtgen 7"/>
          <p:cNvSpPr/>
          <p:nvPr/>
        </p:nvSpPr>
        <p:spPr>
          <a:xfrm>
            <a:off x="357116" y="6218941"/>
            <a:ext cx="5335115" cy="369332"/>
          </a:xfrm>
          <a:prstGeom prst="rect">
            <a:avLst/>
          </a:prstGeom>
        </p:spPr>
        <p:txBody>
          <a:bodyPr wrap="none">
            <a:spAutoFit/>
          </a:bodyPr>
          <a:lstStyle/>
          <a:p>
            <a:r>
              <a:rPr lang="tr-TR" dirty="0">
                <a:hlinkClick r:id="rId3"/>
              </a:rPr>
              <a:t>https://www.nbme.org/downloadrequest/default.aspx</a:t>
            </a:r>
            <a:endParaRPr lang="tr-TR" dirty="0"/>
          </a:p>
        </p:txBody>
      </p:sp>
    </p:spTree>
    <p:extLst>
      <p:ext uri="{BB962C8B-B14F-4D97-AF65-F5344CB8AC3E}">
        <p14:creationId xmlns:p14="http://schemas.microsoft.com/office/powerpoint/2010/main" val="4103971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Etkinlikler </a:t>
            </a:r>
            <a:endParaRPr lang="tr-TR" dirty="0"/>
          </a:p>
        </p:txBody>
      </p:sp>
      <p:sp>
        <p:nvSpPr>
          <p:cNvPr id="3" name="İçerik Yer Tutucusu 2"/>
          <p:cNvSpPr>
            <a:spLocks noGrp="1"/>
          </p:cNvSpPr>
          <p:nvPr>
            <p:ph idx="1"/>
          </p:nvPr>
        </p:nvSpPr>
        <p:spPr>
          <a:xfrm>
            <a:off x="185738" y="1825625"/>
            <a:ext cx="12006261" cy="4351338"/>
          </a:xfrm>
        </p:spPr>
        <p:txBody>
          <a:bodyPr/>
          <a:lstStyle/>
          <a:p>
            <a:pPr marL="571500" indent="-571500">
              <a:lnSpc>
                <a:spcPct val="200000"/>
              </a:lnSpc>
              <a:buFont typeface="+mj-lt"/>
              <a:buAutoNum type="romanUcPeriod"/>
            </a:pPr>
            <a:r>
              <a:rPr lang="tr-TR" dirty="0" smtClean="0"/>
              <a:t>Sınıf içi kullanılan çoktan seçmeli soru yapısının incelenmesi.</a:t>
            </a:r>
          </a:p>
          <a:p>
            <a:pPr marL="571500" indent="-571500">
              <a:lnSpc>
                <a:spcPct val="200000"/>
              </a:lnSpc>
              <a:buFont typeface="+mj-lt"/>
              <a:buAutoNum type="romanUcPeriod"/>
            </a:pPr>
            <a:r>
              <a:rPr lang="tr-TR" dirty="0"/>
              <a:t>Sınıf içi kullanılan </a:t>
            </a:r>
            <a:r>
              <a:rPr lang="tr-TR" dirty="0" smtClean="0"/>
              <a:t>çoktan </a:t>
            </a:r>
            <a:r>
              <a:rPr lang="tr-TR" dirty="0"/>
              <a:t>seçmeli sorularda «soru yazım ilkelerini» </a:t>
            </a:r>
            <a:r>
              <a:rPr lang="tr-TR" dirty="0" smtClean="0"/>
              <a:t>inceleme.</a:t>
            </a:r>
          </a:p>
          <a:p>
            <a:pPr marL="571500" indent="-571500">
              <a:lnSpc>
                <a:spcPct val="200000"/>
              </a:lnSpc>
              <a:buFont typeface="+mj-lt"/>
              <a:buAutoNum type="romanUcPeriod"/>
            </a:pPr>
            <a:r>
              <a:rPr lang="tr-TR" dirty="0"/>
              <a:t>Kazanım, taksonomi, soru yazım ilkelerini kullanarak test oluşturmaya başlama</a:t>
            </a:r>
          </a:p>
          <a:p>
            <a:endParaRPr lang="tr-TR" dirty="0" smtClean="0"/>
          </a:p>
          <a:p>
            <a:endParaRPr lang="tr-TR" dirty="0"/>
          </a:p>
          <a:p>
            <a:endParaRPr lang="tr-TR" dirty="0" smtClean="0"/>
          </a:p>
          <a:p>
            <a:pPr marL="0" indent="0">
              <a:buNone/>
            </a:pPr>
            <a:endParaRPr lang="tr-TR" dirty="0"/>
          </a:p>
        </p:txBody>
      </p:sp>
    </p:spTree>
    <p:extLst>
      <p:ext uri="{BB962C8B-B14F-4D97-AF65-F5344CB8AC3E}">
        <p14:creationId xmlns:p14="http://schemas.microsoft.com/office/powerpoint/2010/main" val="2439765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50409" cy="1325563"/>
          </a:xfrm>
        </p:spPr>
        <p:txBody>
          <a:bodyPr/>
          <a:lstStyle/>
          <a:p>
            <a:r>
              <a:rPr lang="tr-TR" b="1" dirty="0" smtClean="0"/>
              <a:t>Örnek</a:t>
            </a:r>
            <a:endParaRPr lang="en-US" b="1" dirty="0"/>
          </a:p>
        </p:txBody>
      </p:sp>
      <p:pic>
        <p:nvPicPr>
          <p:cNvPr id="6" name="Resim 5"/>
          <p:cNvPicPr>
            <a:picLocks noChangeAspect="1"/>
          </p:cNvPicPr>
          <p:nvPr/>
        </p:nvPicPr>
        <p:blipFill>
          <a:blip r:embed="rId2"/>
          <a:stretch>
            <a:fillRect/>
          </a:stretch>
        </p:blipFill>
        <p:spPr>
          <a:xfrm>
            <a:off x="1108878" y="1146412"/>
            <a:ext cx="9876430" cy="493821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9000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40002" y="843602"/>
            <a:ext cx="8450409" cy="50658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7258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35741" y="683970"/>
            <a:ext cx="8013226" cy="52573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3134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solidFill>
              </a:rPr>
              <a:t>PISA Sınavları</a:t>
            </a:r>
            <a:endParaRPr lang="tr-TR" b="1" dirty="0">
              <a:solidFill>
                <a:schemeClr val="accent5"/>
              </a:solidFill>
            </a:endParaRPr>
          </a:p>
        </p:txBody>
      </p:sp>
      <p:sp>
        <p:nvSpPr>
          <p:cNvPr id="3" name="İçerik Yer Tutucusu 2"/>
          <p:cNvSpPr>
            <a:spLocks noGrp="1"/>
          </p:cNvSpPr>
          <p:nvPr>
            <p:ph idx="1"/>
          </p:nvPr>
        </p:nvSpPr>
        <p:spPr>
          <a:xfrm>
            <a:off x="838200" y="1542197"/>
            <a:ext cx="10515600" cy="4634766"/>
          </a:xfrm>
        </p:spPr>
        <p:txBody>
          <a:bodyPr>
            <a:normAutofit/>
          </a:bodyPr>
          <a:lstStyle/>
          <a:p>
            <a:pPr>
              <a:lnSpc>
                <a:spcPct val="150000"/>
              </a:lnSpc>
            </a:pPr>
            <a:r>
              <a:rPr lang="en-US" sz="2400" dirty="0"/>
              <a:t>Bu </a:t>
            </a:r>
            <a:r>
              <a:rPr lang="en-US" sz="2400" dirty="0" err="1"/>
              <a:t>bağlamda</a:t>
            </a:r>
            <a:r>
              <a:rPr lang="en-US" sz="2400" dirty="0"/>
              <a:t> </a:t>
            </a:r>
            <a:r>
              <a:rPr lang="en-US" sz="2400" dirty="0" err="1"/>
              <a:t>küreselleşen</a:t>
            </a:r>
            <a:r>
              <a:rPr lang="en-US" sz="2400" dirty="0"/>
              <a:t> </a:t>
            </a:r>
            <a:r>
              <a:rPr lang="en-US" sz="2400" dirty="0" err="1"/>
              <a:t>dünyada</a:t>
            </a:r>
            <a:r>
              <a:rPr lang="en-US" sz="2400" dirty="0"/>
              <a:t> </a:t>
            </a:r>
            <a:r>
              <a:rPr lang="en-US" sz="2400" dirty="0" err="1"/>
              <a:t>ülkeler</a:t>
            </a:r>
            <a:r>
              <a:rPr lang="en-US" sz="2400" dirty="0"/>
              <a:t> </a:t>
            </a:r>
            <a:r>
              <a:rPr lang="en-US" sz="2400" dirty="0" err="1"/>
              <a:t>kendi</a:t>
            </a:r>
            <a:r>
              <a:rPr lang="en-US" sz="2400" dirty="0"/>
              <a:t> </a:t>
            </a:r>
            <a:r>
              <a:rPr lang="en-US" sz="2400" dirty="0" err="1"/>
              <a:t>eğitim</a:t>
            </a:r>
            <a:r>
              <a:rPr lang="en-US" sz="2400" dirty="0"/>
              <a:t> </a:t>
            </a:r>
            <a:r>
              <a:rPr lang="en-US" sz="2400" dirty="0" err="1"/>
              <a:t>durumları</a:t>
            </a:r>
            <a:r>
              <a:rPr lang="en-US" sz="2400" dirty="0"/>
              <a:t> </a:t>
            </a:r>
            <a:r>
              <a:rPr lang="en-US" sz="2400" dirty="0" err="1"/>
              <a:t>ve</a:t>
            </a:r>
            <a:r>
              <a:rPr lang="en-US" sz="2400" dirty="0"/>
              <a:t> </a:t>
            </a:r>
            <a:r>
              <a:rPr lang="tr-TR" sz="2400" dirty="0"/>
              <a:t>çıktılarını değerlendirmek ve bu durum ve çıktıları diğer diğer ülkelerle karşılaştırmak amacıyla uluslararası ölçme ve değerlendirme programlarına dahil olmaktadır. Bu programlardan biri Ekonomik İşbirliği ve Kalkınma Örgütü (OECD) tarafından organize edilen “Uluslararası Öğrenci Değerlendirme Program” adıyla da bilinen PISA sınavlarıdır. </a:t>
            </a:r>
            <a:endParaRPr lang="en-US" sz="2400" dirty="0"/>
          </a:p>
        </p:txBody>
      </p:sp>
      <p:sp>
        <p:nvSpPr>
          <p:cNvPr id="5" name="Metin kutusu 4"/>
          <p:cNvSpPr txBox="1"/>
          <p:nvPr/>
        </p:nvSpPr>
        <p:spPr>
          <a:xfrm>
            <a:off x="4026089" y="6311900"/>
            <a:ext cx="3874587" cy="369332"/>
          </a:xfrm>
          <a:prstGeom prst="rect">
            <a:avLst/>
          </a:prstGeom>
          <a:noFill/>
        </p:spPr>
        <p:txBody>
          <a:bodyPr wrap="none" rtlCol="0">
            <a:spAutoFit/>
          </a:bodyPr>
          <a:lstStyle/>
          <a:p>
            <a:r>
              <a:rPr lang="tr-TR" dirty="0" smtClean="0"/>
              <a:t>MEB, 2016: PISA </a:t>
            </a:r>
            <a:r>
              <a:rPr lang="tr-TR" dirty="0"/>
              <a:t>2015 ULUSAL RAPORU</a:t>
            </a:r>
          </a:p>
        </p:txBody>
      </p:sp>
    </p:spTree>
    <p:extLst>
      <p:ext uri="{BB962C8B-B14F-4D97-AF65-F5344CB8AC3E}">
        <p14:creationId xmlns:p14="http://schemas.microsoft.com/office/powerpoint/2010/main" val="3451139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723" y="2030152"/>
            <a:ext cx="10515600" cy="1325563"/>
          </a:xfrm>
        </p:spPr>
        <p:txBody>
          <a:bodyPr>
            <a:normAutofit fontScale="90000"/>
          </a:bodyPr>
          <a:lstStyle/>
          <a:p>
            <a:pPr marL="342900" indent="-342900">
              <a:lnSpc>
                <a:spcPct val="150000"/>
              </a:lnSpc>
              <a:buFont typeface="Arial" panose="020B0604020202020204" pitchFamily="34" charset="0"/>
              <a:buChar char="•"/>
            </a:pPr>
            <a:r>
              <a:rPr lang="tr-TR" b="1" dirty="0">
                <a:solidFill>
                  <a:schemeClr val="accent5"/>
                </a:solidFill>
              </a:rPr>
              <a:t>Madde parametreleri hesaplama: Excel Uygulama</a:t>
            </a:r>
          </a:p>
        </p:txBody>
      </p:sp>
    </p:spTree>
    <p:extLst>
      <p:ext uri="{BB962C8B-B14F-4D97-AF65-F5344CB8AC3E}">
        <p14:creationId xmlns:p14="http://schemas.microsoft.com/office/powerpoint/2010/main" val="11718052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762000"/>
            <a:ext cx="11245755" cy="4438650"/>
          </a:xfrm>
        </p:spPr>
        <p:txBody>
          <a:bodyPr>
            <a:normAutofit lnSpcReduction="10000"/>
          </a:bodyPr>
          <a:lstStyle/>
          <a:p>
            <a:pPr lvl="0"/>
            <a:endParaRPr lang="tr-TR" dirty="0" smtClean="0">
              <a:latin typeface="Calibri (Gövde)"/>
            </a:endParaRPr>
          </a:p>
          <a:p>
            <a:pPr lvl="0">
              <a:lnSpc>
                <a:spcPct val="200000"/>
              </a:lnSpc>
            </a:pPr>
            <a:r>
              <a:rPr lang="tr-TR" sz="2400" u="sng" dirty="0">
                <a:latin typeface="Calibri (Gövde)"/>
                <a:cs typeface="Times New Roman" panose="02020603050405020304" pitchFamily="18" charset="0"/>
              </a:rPr>
              <a:t>Test güçlük </a:t>
            </a:r>
            <a:r>
              <a:rPr lang="tr-TR" sz="2400" dirty="0">
                <a:latin typeface="Calibri (Gövde)"/>
                <a:cs typeface="Times New Roman" panose="02020603050405020304" pitchFamily="18" charset="0"/>
              </a:rPr>
              <a:t>indeksi testin zorluk derecesini de verir (0 ile 1 arasında değişir). Güvenilir testler genellikle orta güçlük indeksine sahiptir. </a:t>
            </a:r>
            <a:endParaRPr lang="tr-TR" sz="2400" dirty="0" smtClean="0">
              <a:latin typeface="Calibri (Gövde)"/>
              <a:cs typeface="Times New Roman" panose="02020603050405020304" pitchFamily="18" charset="0"/>
            </a:endParaRPr>
          </a:p>
          <a:p>
            <a:pPr marL="0" lvl="0" indent="0">
              <a:lnSpc>
                <a:spcPct val="200000"/>
              </a:lnSpc>
              <a:buNone/>
            </a:pPr>
            <a:endParaRPr lang="tr-TR" sz="2400" dirty="0">
              <a:latin typeface="Calibri (Gövde)"/>
              <a:cs typeface="Times New Roman" panose="02020603050405020304" pitchFamily="18" charset="0"/>
            </a:endParaRPr>
          </a:p>
          <a:p>
            <a:pPr lvl="0">
              <a:lnSpc>
                <a:spcPct val="200000"/>
              </a:lnSpc>
            </a:pPr>
            <a:r>
              <a:rPr lang="tr-TR" sz="2400" dirty="0">
                <a:latin typeface="Calibri (Gövde)"/>
                <a:cs typeface="Times New Roman" panose="02020603050405020304" pitchFamily="18" charset="0"/>
              </a:rPr>
              <a:t>Güvenilir testlerde soruların </a:t>
            </a:r>
            <a:r>
              <a:rPr lang="tr-TR" sz="2400" u="sng" dirty="0">
                <a:latin typeface="Calibri (Gövde)"/>
                <a:cs typeface="Times New Roman" panose="02020603050405020304" pitchFamily="18" charset="0"/>
              </a:rPr>
              <a:t>ayırt edicilik indekleri </a:t>
            </a:r>
            <a:r>
              <a:rPr lang="tr-TR" sz="2400" dirty="0">
                <a:latin typeface="Calibri (Gövde)"/>
                <a:cs typeface="Times New Roman" panose="02020603050405020304" pitchFamily="18" charset="0"/>
              </a:rPr>
              <a:t>yüksektir              </a:t>
            </a:r>
            <a:endParaRPr lang="tr-TR" sz="2400" dirty="0" smtClean="0">
              <a:latin typeface="Calibri (Gövde)"/>
              <a:cs typeface="Times New Roman" panose="02020603050405020304" pitchFamily="18" charset="0"/>
            </a:endParaRPr>
          </a:p>
          <a:p>
            <a:pPr marL="0" lvl="0" indent="0">
              <a:lnSpc>
                <a:spcPct val="200000"/>
              </a:lnSpc>
              <a:buNone/>
            </a:pPr>
            <a:r>
              <a:rPr lang="tr-TR" sz="2400" dirty="0" smtClean="0">
                <a:latin typeface="Calibri (Gövde)"/>
                <a:cs typeface="Times New Roman" panose="02020603050405020304" pitchFamily="18" charset="0"/>
              </a:rPr>
              <a:t>(-</a:t>
            </a:r>
            <a:r>
              <a:rPr lang="tr-TR" sz="2400" dirty="0">
                <a:latin typeface="Calibri (Gövde)"/>
                <a:cs typeface="Times New Roman" panose="02020603050405020304" pitchFamily="18" charset="0"/>
              </a:rPr>
              <a:t>1 ile +1 arasında değişir, 0.25’den büyük olması istenir)</a:t>
            </a:r>
          </a:p>
          <a:p>
            <a:pPr lvl="0">
              <a:lnSpc>
                <a:spcPct val="200000"/>
              </a:lnSpc>
            </a:pPr>
            <a:endParaRPr lang="tr-TR" sz="2400" dirty="0">
              <a:latin typeface="Calibri (Gövde)"/>
              <a:cs typeface="Times New Roman" panose="02020603050405020304" pitchFamily="18" charset="0"/>
            </a:endParaRPr>
          </a:p>
          <a:p>
            <a:pPr lvl="0">
              <a:lnSpc>
                <a:spcPct val="200000"/>
              </a:lnSpc>
            </a:pPr>
            <a:endParaRPr lang="tr-TR" sz="2400" dirty="0">
              <a:latin typeface="Calibri (Gövde)"/>
              <a:cs typeface="Times New Roman" panose="02020603050405020304" pitchFamily="18" charset="0"/>
            </a:endParaRPr>
          </a:p>
          <a:p>
            <a:pPr lvl="0">
              <a:lnSpc>
                <a:spcPct val="200000"/>
              </a:lnSpc>
            </a:pPr>
            <a:endParaRPr lang="tr-TR" sz="2400" dirty="0">
              <a:latin typeface="Calibri (Gövde)"/>
              <a:cs typeface="Times New Roman" panose="02020603050405020304" pitchFamily="18" charset="0"/>
            </a:endParaRPr>
          </a:p>
          <a:p>
            <a:pPr lvl="0">
              <a:lnSpc>
                <a:spcPct val="200000"/>
              </a:lnSpc>
            </a:pPr>
            <a:endParaRPr lang="en-US" sz="2400" dirty="0">
              <a:latin typeface="Calibri (Gövde)"/>
              <a:cs typeface="Times New Roman" panose="02020603050405020304" pitchFamily="18" charset="0"/>
            </a:endParaRPr>
          </a:p>
        </p:txBody>
      </p:sp>
    </p:spTree>
    <p:extLst>
      <p:ext uri="{BB962C8B-B14F-4D97-AF65-F5344CB8AC3E}">
        <p14:creationId xmlns:p14="http://schemas.microsoft.com/office/powerpoint/2010/main" val="706479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0026" y="5840989"/>
            <a:ext cx="11267948" cy="400110"/>
          </a:xfrm>
          <a:prstGeom prst="rect">
            <a:avLst/>
          </a:prstGeom>
        </p:spPr>
        <p:txBody>
          <a:bodyPr wrap="square">
            <a:spAutoFit/>
          </a:bodyPr>
          <a:lstStyle/>
          <a:p>
            <a:r>
              <a:rPr lang="tr-TR" sz="2000" dirty="0"/>
              <a:t>https://www.osym.gov.tr/TR,15259/2018-yks-degerlendirme-raporu-yayimlandi-06082018.html</a:t>
            </a:r>
          </a:p>
        </p:txBody>
      </p:sp>
      <p:pic>
        <p:nvPicPr>
          <p:cNvPr id="4" name="Resim 3"/>
          <p:cNvPicPr>
            <a:picLocks noChangeAspect="1"/>
          </p:cNvPicPr>
          <p:nvPr/>
        </p:nvPicPr>
        <p:blipFill>
          <a:blip r:embed="rId2"/>
          <a:stretch>
            <a:fillRect/>
          </a:stretch>
        </p:blipFill>
        <p:spPr>
          <a:xfrm>
            <a:off x="6106807" y="812743"/>
            <a:ext cx="5867973" cy="5028246"/>
          </a:xfrm>
          <a:prstGeom prst="rect">
            <a:avLst/>
          </a:prstGeom>
        </p:spPr>
      </p:pic>
      <p:sp>
        <p:nvSpPr>
          <p:cNvPr id="5" name="Dikdörtgen 4"/>
          <p:cNvSpPr/>
          <p:nvPr/>
        </p:nvSpPr>
        <p:spPr>
          <a:xfrm>
            <a:off x="489921" y="6194891"/>
            <a:ext cx="11711665" cy="400110"/>
          </a:xfrm>
          <a:prstGeom prst="rect">
            <a:avLst/>
          </a:prstGeom>
        </p:spPr>
        <p:txBody>
          <a:bodyPr wrap="square">
            <a:spAutoFit/>
          </a:bodyPr>
          <a:lstStyle/>
          <a:p>
            <a:r>
              <a:rPr lang="tr-TR" sz="2000" dirty="0"/>
              <a:t>http://odsgm.meb.gov.tr/test/analizler/docs/2015-2016-ortak-sinav-1-donem-madde-istatistikleri.pdf</a:t>
            </a:r>
          </a:p>
        </p:txBody>
      </p:sp>
      <p:pic>
        <p:nvPicPr>
          <p:cNvPr id="6" name="Resim 5"/>
          <p:cNvPicPr>
            <a:picLocks noChangeAspect="1"/>
          </p:cNvPicPr>
          <p:nvPr/>
        </p:nvPicPr>
        <p:blipFill>
          <a:blip r:embed="rId3"/>
          <a:stretch>
            <a:fillRect/>
          </a:stretch>
        </p:blipFill>
        <p:spPr>
          <a:xfrm>
            <a:off x="363575" y="1036529"/>
            <a:ext cx="5743232" cy="4627509"/>
          </a:xfrm>
          <a:prstGeom prst="rect">
            <a:avLst/>
          </a:prstGeom>
        </p:spPr>
      </p:pic>
    </p:spTree>
    <p:extLst>
      <p:ext uri="{BB962C8B-B14F-4D97-AF65-F5344CB8AC3E}">
        <p14:creationId xmlns:p14="http://schemas.microsoft.com/office/powerpoint/2010/main" val="2331278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lnSpc>
                <a:spcPct val="150000"/>
              </a:lnSpc>
              <a:buNone/>
            </a:pPr>
            <a:endParaRPr lang="tr-TR" sz="2000"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smtClean="0">
                <a:solidFill>
                  <a:srgbClr val="0070C0"/>
                </a:solidFill>
                <a:latin typeface="Times New Roman" panose="02020603050405020304" pitchFamily="18" charset="0"/>
                <a:cs typeface="Times New Roman" panose="02020603050405020304" pitchFamily="18" charset="0"/>
              </a:rPr>
              <a:t>Madde Zorluk ve Ayırt Edicilik Hesaplama: Excel Uygulaması</a:t>
            </a:r>
          </a:p>
          <a:p>
            <a:pPr marL="514350" indent="-514350" algn="just">
              <a:lnSpc>
                <a:spcPct val="150000"/>
              </a:lnSpc>
              <a:buFont typeface="+mj-lt"/>
              <a:buAutoNum type="romanLcPeriod"/>
            </a:pPr>
            <a:endParaRPr lang="tr-TR"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romanLcPeriod"/>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137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lnSpc>
                <a:spcPct val="150000"/>
              </a:lnSpc>
              <a:buNone/>
            </a:pPr>
            <a:endParaRPr lang="tr-TR" sz="2000" b="1" dirty="0">
              <a:latin typeface="Times New Roman" panose="02020603050405020304" pitchFamily="18" charset="0"/>
              <a:cs typeface="Times New Roman" panose="02020603050405020304" pitchFamily="18" charset="0"/>
            </a:endParaRPr>
          </a:p>
          <a:p>
            <a:pPr marL="0" indent="0" algn="ctr">
              <a:lnSpc>
                <a:spcPct val="150000"/>
              </a:lnSpc>
              <a:buNone/>
            </a:pPr>
            <a:r>
              <a:rPr lang="tr-TR" b="1" dirty="0" smtClean="0">
                <a:solidFill>
                  <a:srgbClr val="0070C0"/>
                </a:solidFill>
                <a:latin typeface="Times New Roman" panose="02020603050405020304" pitchFamily="18" charset="0"/>
                <a:cs typeface="Times New Roman" panose="02020603050405020304" pitchFamily="18" charset="0"/>
              </a:rPr>
              <a:t>Madde Zorluk ve Ayırt Edicilik Hesaplama: Excel Uygulaması</a:t>
            </a:r>
          </a:p>
          <a:p>
            <a:pPr marL="514350" indent="-514350" algn="just">
              <a:lnSpc>
                <a:spcPct val="150000"/>
              </a:lnSpc>
              <a:buFont typeface="+mj-lt"/>
              <a:buAutoNum type="romanLcPeriod"/>
            </a:pPr>
            <a:endParaRPr lang="tr-TR"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romanLcPeriod"/>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172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77256" y="467917"/>
            <a:ext cx="8686509" cy="5337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ikdörtgen 2"/>
          <p:cNvSpPr/>
          <p:nvPr/>
        </p:nvSpPr>
        <p:spPr>
          <a:xfrm>
            <a:off x="8374743" y="275771"/>
            <a:ext cx="2409371" cy="1277258"/>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8525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67543" y="561281"/>
            <a:ext cx="8478956" cy="5578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ikdörtgen 3"/>
          <p:cNvSpPr/>
          <p:nvPr/>
        </p:nvSpPr>
        <p:spPr>
          <a:xfrm>
            <a:off x="9071429" y="275771"/>
            <a:ext cx="1175657" cy="61976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3854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22400" y="994662"/>
            <a:ext cx="7786914" cy="5253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ikdörtgen 3"/>
          <p:cNvSpPr/>
          <p:nvPr/>
        </p:nvSpPr>
        <p:spPr>
          <a:xfrm rot="16200000">
            <a:off x="4847773" y="1045026"/>
            <a:ext cx="841828" cy="10101946"/>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475188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43429" y="404516"/>
            <a:ext cx="9597218" cy="5633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ikdörtgen 3"/>
          <p:cNvSpPr/>
          <p:nvPr/>
        </p:nvSpPr>
        <p:spPr>
          <a:xfrm rot="16200000">
            <a:off x="4934858" y="696683"/>
            <a:ext cx="841828" cy="10101946"/>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56187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08000" y="492084"/>
            <a:ext cx="10800516" cy="5676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ikdörtgen 3"/>
          <p:cNvSpPr/>
          <p:nvPr/>
        </p:nvSpPr>
        <p:spPr>
          <a:xfrm rot="16200000">
            <a:off x="4934858" y="696683"/>
            <a:ext cx="841828" cy="10101946"/>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637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Sınavları</a:t>
            </a:r>
            <a:endParaRPr lang="tr-TR" b="1" dirty="0"/>
          </a:p>
        </p:txBody>
      </p:sp>
      <p:sp>
        <p:nvSpPr>
          <p:cNvPr id="3" name="İçerik Yer Tutucusu 2"/>
          <p:cNvSpPr>
            <a:spLocks noGrp="1"/>
          </p:cNvSpPr>
          <p:nvPr>
            <p:ph idx="1"/>
          </p:nvPr>
        </p:nvSpPr>
        <p:spPr>
          <a:xfrm>
            <a:off x="650344" y="1631239"/>
            <a:ext cx="10515600" cy="4351338"/>
          </a:xfrm>
        </p:spPr>
        <p:txBody>
          <a:bodyPr>
            <a:normAutofit fontScale="85000" lnSpcReduction="10000"/>
          </a:bodyPr>
          <a:lstStyle/>
          <a:p>
            <a:pPr>
              <a:lnSpc>
                <a:spcPct val="150000"/>
              </a:lnSpc>
            </a:pPr>
            <a:r>
              <a:rPr lang="tr-TR" dirty="0"/>
              <a:t>İlk kez 2000 yılında 43 ülkenin katılımıyla gerçekleştirilen PISA sınavları her üç yılda bir devam ederek en az 7 yıl öğrenim görmüş 15 yaş grubu öğrencilerine </a:t>
            </a:r>
            <a:r>
              <a:rPr lang="tr-TR" dirty="0" smtClean="0"/>
              <a:t>uygulanmaktadır. </a:t>
            </a:r>
          </a:p>
          <a:p>
            <a:pPr>
              <a:lnSpc>
                <a:spcPct val="150000"/>
              </a:lnSpc>
            </a:pPr>
            <a:r>
              <a:rPr lang="tr-TR" dirty="0" smtClean="0"/>
              <a:t>Öğrencilerin </a:t>
            </a:r>
            <a:r>
              <a:rPr lang="tr-TR" dirty="0"/>
              <a:t>matematik okuryazarlığı, fen okuryazarlığı ve okuma becerisi gibi bilişsel becerinin yanında onların derslere ve öğrenmeye karşı tutum ve istekleri gibi </a:t>
            </a:r>
            <a:r>
              <a:rPr lang="tr-TR" dirty="0" err="1"/>
              <a:t>duyuşşal</a:t>
            </a:r>
            <a:r>
              <a:rPr lang="tr-TR" dirty="0"/>
              <a:t> becerileri ve </a:t>
            </a:r>
            <a:r>
              <a:rPr lang="tr-TR" dirty="0" err="1"/>
              <a:t>sosyo</a:t>
            </a:r>
            <a:r>
              <a:rPr lang="tr-TR" dirty="0"/>
              <a:t>-ekonomik özelliklerini de ölçmektedir. </a:t>
            </a:r>
            <a:endParaRPr lang="tr-TR" dirty="0" smtClean="0"/>
          </a:p>
          <a:p>
            <a:pPr>
              <a:lnSpc>
                <a:spcPct val="150000"/>
              </a:lnSpc>
            </a:pPr>
            <a:r>
              <a:rPr lang="tr-TR" dirty="0" smtClean="0"/>
              <a:t>Türkiye 2003 yılında dahil olmuştur</a:t>
            </a:r>
            <a:endParaRPr lang="en-US" dirty="0"/>
          </a:p>
          <a:p>
            <a:endParaRPr lang="tr-TR" dirty="0"/>
          </a:p>
        </p:txBody>
      </p:sp>
      <p:sp>
        <p:nvSpPr>
          <p:cNvPr id="5" name="Metin kutusu 4"/>
          <p:cNvSpPr txBox="1"/>
          <p:nvPr/>
        </p:nvSpPr>
        <p:spPr>
          <a:xfrm>
            <a:off x="4462817" y="6264322"/>
            <a:ext cx="2699585" cy="369332"/>
          </a:xfrm>
          <a:prstGeom prst="rect">
            <a:avLst/>
          </a:prstGeom>
          <a:noFill/>
        </p:spPr>
        <p:txBody>
          <a:bodyPr wrap="none" rtlCol="0">
            <a:spAutoFit/>
          </a:bodyPr>
          <a:lstStyle/>
          <a:p>
            <a:r>
              <a:rPr lang="tr-TR" dirty="0"/>
              <a:t>(OECD, 2003; OECD, 2016).</a:t>
            </a:r>
          </a:p>
        </p:txBody>
      </p:sp>
    </p:spTree>
    <p:extLst>
      <p:ext uri="{BB962C8B-B14F-4D97-AF65-F5344CB8AC3E}">
        <p14:creationId xmlns:p14="http://schemas.microsoft.com/office/powerpoint/2010/main" val="1683416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4798" y="812800"/>
            <a:ext cx="11630921" cy="4513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ikdörtgen 3"/>
          <p:cNvSpPr/>
          <p:nvPr/>
        </p:nvSpPr>
        <p:spPr>
          <a:xfrm rot="16200000">
            <a:off x="5711371" y="-1037774"/>
            <a:ext cx="841828" cy="11887202"/>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160055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48227" y="551541"/>
            <a:ext cx="24832363" cy="4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6" name="Resim 5"/>
          <p:cNvPicPr>
            <a:picLocks noChangeAspect="1"/>
          </p:cNvPicPr>
          <p:nvPr/>
        </p:nvPicPr>
        <p:blipFill>
          <a:blip r:embed="rId2"/>
          <a:stretch>
            <a:fillRect/>
          </a:stretch>
        </p:blipFill>
        <p:spPr>
          <a:xfrm>
            <a:off x="696686" y="551541"/>
            <a:ext cx="6593114" cy="3864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etin kutusu 6"/>
          <p:cNvSpPr txBox="1"/>
          <p:nvPr/>
        </p:nvSpPr>
        <p:spPr>
          <a:xfrm>
            <a:off x="696687" y="5007429"/>
            <a:ext cx="4014348" cy="923330"/>
          </a:xfrm>
          <a:prstGeom prst="rect">
            <a:avLst/>
          </a:prstGeom>
          <a:noFill/>
          <a:ln w="76200">
            <a:solidFill>
              <a:schemeClr val="accent5"/>
            </a:solidFill>
          </a:ln>
        </p:spPr>
        <p:txBody>
          <a:bodyPr wrap="square" rtlCol="0">
            <a:spAutoFit/>
          </a:bodyPr>
          <a:lstStyle/>
          <a:p>
            <a:r>
              <a:rPr lang="tr-TR" dirty="0" smtClean="0"/>
              <a:t>Sınıflandırma (Taksonomi)	: Bilgi</a:t>
            </a:r>
          </a:p>
          <a:p>
            <a:r>
              <a:rPr lang="tr-TR" dirty="0" smtClean="0"/>
              <a:t>Madde Güçlük İndeksi	: 0.55</a:t>
            </a:r>
          </a:p>
          <a:p>
            <a:r>
              <a:rPr lang="tr-TR" dirty="0" smtClean="0"/>
              <a:t>Madde Ayırt Edicilik İndeksi	: 0.60</a:t>
            </a:r>
            <a:endParaRPr lang="tr-TR" dirty="0"/>
          </a:p>
        </p:txBody>
      </p:sp>
      <p:graphicFrame>
        <p:nvGraphicFramePr>
          <p:cNvPr id="9" name="Tablo 8"/>
          <p:cNvGraphicFramePr>
            <a:graphicFrameLocks noGrp="1"/>
          </p:cNvGraphicFramePr>
          <p:nvPr>
            <p:extLst/>
          </p:nvPr>
        </p:nvGraphicFramePr>
        <p:xfrm>
          <a:off x="5341257" y="4692510"/>
          <a:ext cx="2743200" cy="1773555"/>
        </p:xfrm>
        <a:graphic>
          <a:graphicData uri="http://schemas.openxmlformats.org/drawingml/2006/table">
            <a:tbl>
              <a:tblPr>
                <a:tableStyleId>{5C22544A-7EE6-4342-B048-85BDC9FD1C3A}</a:tableStyleId>
              </a:tblPr>
              <a:tblGrid>
                <a:gridCol w="914400"/>
                <a:gridCol w="914400"/>
                <a:gridCol w="914400"/>
              </a:tblGrid>
              <a:tr h="221881">
                <a:tc gridSpan="3">
                  <a:txBody>
                    <a:bodyPr/>
                    <a:lstStyle/>
                    <a:p>
                      <a:pPr algn="ctr"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Seçenek Analizi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tr-TR"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tr-TR" sz="1100" b="0" i="0" u="none" strike="noStrike" dirty="0">
                        <a:solidFill>
                          <a:srgbClr val="000000"/>
                        </a:solidFill>
                        <a:effectLst/>
                        <a:latin typeface="Calibri" panose="020F0502020204030204" pitchFamily="34" charset="0"/>
                      </a:endParaRPr>
                    </a:p>
                  </a:txBody>
                  <a:tcPr marL="9525" marR="9525" marT="9525" marB="0" anchor="b"/>
                </a:tc>
              </a:tr>
              <a:tr h="221881">
                <a:tc>
                  <a:txBody>
                    <a:bodyPr/>
                    <a:lstStyle/>
                    <a:p>
                      <a:pPr algn="ctr" fontAlgn="b"/>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f</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881">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a</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0,15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881">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b</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881">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c</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0,15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881">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d</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11</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0,55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881">
                <a:tc>
                  <a:txBody>
                    <a:bodyPr/>
                    <a:lstStyle/>
                    <a:p>
                      <a:pPr algn="ctr" fontAlgn="b"/>
                      <a:r>
                        <a:rPr lang="tr-TR" sz="1600" u="none" strike="noStrike">
                          <a:effectLst/>
                          <a:latin typeface="Times New Roman" panose="02020603050405020304" pitchFamily="18" charset="0"/>
                          <a:cs typeface="Times New Roman" panose="02020603050405020304" pitchFamily="18" charset="0"/>
                        </a:rPr>
                        <a:t>e</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762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effectLst/>
                          <a:latin typeface="Times New Roman" panose="02020603050405020304" pitchFamily="18" charset="0"/>
                          <a:cs typeface="Times New Roman" panose="02020603050405020304" pitchFamily="18" charset="0"/>
                        </a:rPr>
                        <a:t>3</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effectLst/>
                          <a:latin typeface="Times New Roman" panose="02020603050405020304" pitchFamily="18" charset="0"/>
                          <a:cs typeface="Times New Roman" panose="02020603050405020304" pitchFamily="18" charset="0"/>
                        </a:rPr>
                        <a:t>0,15</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Dikdörtgen 9"/>
          <p:cNvSpPr/>
          <p:nvPr/>
        </p:nvSpPr>
        <p:spPr>
          <a:xfrm>
            <a:off x="5138057" y="4615543"/>
            <a:ext cx="3222172" cy="1930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46871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6161"/>
            <a:ext cx="10515600" cy="5330802"/>
          </a:xfrm>
        </p:spPr>
        <p:txBody>
          <a:bodyPr rtlCol="0">
            <a:normAutofit/>
          </a:bodyPr>
          <a:lstStyle/>
          <a:p>
            <a:pPr marL="274320" indent="-274320">
              <a:buFont typeface="Wingdings 2"/>
              <a:buChar char=""/>
              <a:defRPr/>
            </a:pPr>
            <a:endParaRPr lang="tr-TR" dirty="0" smtClean="0">
              <a:solidFill>
                <a:schemeClr val="tx1">
                  <a:lumMod val="75000"/>
                  <a:lumOff val="25000"/>
                </a:schemeClr>
              </a:solidFill>
            </a:endParaRPr>
          </a:p>
          <a:p>
            <a:pPr marL="274320" indent="-274320">
              <a:buFont typeface="Wingdings 2"/>
              <a:buChar char=""/>
              <a:defRPr/>
            </a:pPr>
            <a:endParaRPr lang="tr-TR" dirty="0">
              <a:solidFill>
                <a:schemeClr val="tx1">
                  <a:lumMod val="75000"/>
                  <a:lumOff val="25000"/>
                </a:schemeClr>
              </a:solidFill>
            </a:endParaRPr>
          </a:p>
          <a:p>
            <a:pPr marL="274320" indent="-274320">
              <a:buFont typeface="Wingdings 2"/>
              <a:buChar char=""/>
              <a:defRPr/>
            </a:pPr>
            <a:endParaRPr lang="tr-TR" dirty="0" smtClean="0">
              <a:solidFill>
                <a:schemeClr val="tx1">
                  <a:lumMod val="75000"/>
                  <a:lumOff val="25000"/>
                </a:schemeClr>
              </a:solidFill>
            </a:endParaRPr>
          </a:p>
          <a:p>
            <a:pPr marL="114300" indent="0" algn="ctr">
              <a:buNone/>
              <a:defRPr/>
            </a:pPr>
            <a:r>
              <a:rPr lang="tr-TR" sz="3200" b="1" dirty="0">
                <a:solidFill>
                  <a:schemeClr val="tx1">
                    <a:lumMod val="75000"/>
                    <a:lumOff val="25000"/>
                  </a:schemeClr>
                </a:solidFill>
                <a:latin typeface="Times New Roman" pitchFamily="18" charset="0"/>
                <a:cs typeface="Times New Roman" pitchFamily="18" charset="0"/>
              </a:rPr>
              <a:t>Teşekkür </a:t>
            </a:r>
            <a:r>
              <a:rPr lang="tr-TR" sz="3200" b="1" dirty="0" smtClean="0">
                <a:solidFill>
                  <a:schemeClr val="tx1">
                    <a:lumMod val="75000"/>
                    <a:lumOff val="25000"/>
                  </a:schemeClr>
                </a:solidFill>
                <a:latin typeface="Times New Roman" pitchFamily="18" charset="0"/>
                <a:cs typeface="Times New Roman" pitchFamily="18" charset="0"/>
              </a:rPr>
              <a:t>Ediyorum</a:t>
            </a:r>
          </a:p>
          <a:p>
            <a:pPr marL="114300" indent="0" algn="ctr">
              <a:buNone/>
              <a:defRPr/>
            </a:pPr>
            <a:r>
              <a:rPr lang="tr-TR" sz="3200" b="1" dirty="0" smtClean="0">
                <a:solidFill>
                  <a:schemeClr val="tx1">
                    <a:lumMod val="75000"/>
                    <a:lumOff val="25000"/>
                  </a:schemeClr>
                </a:solidFill>
                <a:latin typeface="Times New Roman" pitchFamily="18" charset="0"/>
                <a:cs typeface="Times New Roman" pitchFamily="18" charset="0"/>
                <a:hlinkClick r:id="rId2"/>
              </a:rPr>
              <a:t>erkanatalmis@gmail.com</a:t>
            </a:r>
            <a:endParaRPr lang="tr-TR" sz="3200" b="1" dirty="0" smtClean="0">
              <a:solidFill>
                <a:schemeClr val="tx1">
                  <a:lumMod val="75000"/>
                  <a:lumOff val="25000"/>
                </a:schemeClr>
              </a:solidFill>
              <a:latin typeface="Times New Roman" pitchFamily="18" charset="0"/>
              <a:cs typeface="Times New Roman" pitchFamily="18" charset="0"/>
            </a:endParaRPr>
          </a:p>
          <a:p>
            <a:pPr marL="114300" indent="0" algn="ctr">
              <a:buNone/>
              <a:defRPr/>
            </a:pPr>
            <a:r>
              <a:rPr lang="tr-TR" sz="3200" b="1" dirty="0" smtClean="0">
                <a:solidFill>
                  <a:schemeClr val="tx1">
                    <a:lumMod val="75000"/>
                    <a:lumOff val="25000"/>
                  </a:schemeClr>
                </a:solidFill>
                <a:latin typeface="Times New Roman" pitchFamily="18" charset="0"/>
                <a:cs typeface="Times New Roman" pitchFamily="18" charset="0"/>
                <a:hlinkClick r:id="rId3"/>
              </a:rPr>
              <a:t>www.erkanatalmis.com</a:t>
            </a:r>
            <a:endParaRPr lang="tr-TR" sz="3200" b="1" dirty="0" smtClean="0">
              <a:solidFill>
                <a:schemeClr val="tx1">
                  <a:lumMod val="75000"/>
                  <a:lumOff val="25000"/>
                </a:schemeClr>
              </a:solidFill>
              <a:latin typeface="Times New Roman" pitchFamily="18" charset="0"/>
              <a:cs typeface="Times New Roman" pitchFamily="18" charset="0"/>
            </a:endParaRPr>
          </a:p>
          <a:p>
            <a:pPr marL="114300" indent="0" algn="ctr">
              <a:buNone/>
              <a:defRPr/>
            </a:pPr>
            <a:endParaRPr lang="tr-TR" sz="3200" b="1"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8777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a:t>
            </a:r>
            <a:r>
              <a:rPr lang="tr-TR" b="1" dirty="0" smtClean="0">
                <a:solidFill>
                  <a:schemeClr val="accent5"/>
                </a:solidFill>
              </a:rPr>
              <a:t>Sınavları </a:t>
            </a:r>
            <a:endParaRPr lang="tr-TR" b="1" dirty="0"/>
          </a:p>
        </p:txBody>
      </p:sp>
      <p:sp>
        <p:nvSpPr>
          <p:cNvPr id="3" name="İçerik Yer Tutucusu 2"/>
          <p:cNvSpPr>
            <a:spLocks noGrp="1"/>
          </p:cNvSpPr>
          <p:nvPr>
            <p:ph idx="1"/>
          </p:nvPr>
        </p:nvSpPr>
        <p:spPr>
          <a:xfrm>
            <a:off x="650344" y="1631239"/>
            <a:ext cx="10515600" cy="4351338"/>
          </a:xfrm>
        </p:spPr>
        <p:txBody>
          <a:bodyPr>
            <a:normAutofit/>
          </a:bodyPr>
          <a:lstStyle/>
          <a:p>
            <a:pPr>
              <a:lnSpc>
                <a:spcPct val="150000"/>
              </a:lnSpc>
            </a:pPr>
            <a:r>
              <a:rPr lang="tr-TR" sz="2400" dirty="0" smtClean="0"/>
              <a:t>Değerlendirme farklı şekilde yapıyor:</a:t>
            </a:r>
          </a:p>
          <a:p>
            <a:pPr>
              <a:lnSpc>
                <a:spcPct val="150000"/>
              </a:lnSpc>
            </a:pPr>
            <a:r>
              <a:rPr lang="tr-TR" sz="2400" dirty="0" smtClean="0"/>
              <a:t>toplam </a:t>
            </a:r>
            <a:r>
              <a:rPr lang="tr-TR" sz="2400" dirty="0"/>
              <a:t>puanlarına bağlı olarak yapılan </a:t>
            </a:r>
            <a:r>
              <a:rPr lang="tr-TR" sz="2400" dirty="0" smtClean="0"/>
              <a:t>sıralama </a:t>
            </a:r>
          </a:p>
          <a:p>
            <a:pPr>
              <a:lnSpc>
                <a:spcPct val="150000"/>
              </a:lnSpc>
            </a:pPr>
            <a:r>
              <a:rPr lang="tr-TR" sz="2400" dirty="0" smtClean="0"/>
              <a:t>ülkelerin </a:t>
            </a:r>
            <a:r>
              <a:rPr lang="tr-TR" sz="2400" dirty="0"/>
              <a:t>bu becerilere ilişkin hangi yeterlilik düzeyine sahip </a:t>
            </a:r>
            <a:r>
              <a:rPr lang="tr-TR" sz="2400" dirty="0" smtClean="0"/>
              <a:t>olduğu</a:t>
            </a:r>
            <a:endParaRPr lang="tr-TR" sz="2400" dirty="0"/>
          </a:p>
        </p:txBody>
      </p:sp>
      <p:sp>
        <p:nvSpPr>
          <p:cNvPr id="4" name="Dikdörtgen 3"/>
          <p:cNvSpPr/>
          <p:nvPr/>
        </p:nvSpPr>
        <p:spPr>
          <a:xfrm>
            <a:off x="462488" y="5336246"/>
            <a:ext cx="10703456" cy="369332"/>
          </a:xfrm>
          <a:prstGeom prst="rect">
            <a:avLst/>
          </a:prstGeom>
        </p:spPr>
        <p:txBody>
          <a:bodyPr wrap="square">
            <a:spAutoFit/>
          </a:bodyPr>
          <a:lstStyle/>
          <a:p>
            <a:r>
              <a:rPr lang="tr-TR" dirty="0">
                <a:hlinkClick r:id="rId2"/>
              </a:rPr>
              <a:t>http://www.meb.gov.tr/meb_iys_dosyalar/2019_12/03105347_PISA_2018_Turkiye_On_Raporu.pdf</a:t>
            </a:r>
            <a:endParaRPr lang="tr-TR" dirty="0"/>
          </a:p>
        </p:txBody>
      </p:sp>
    </p:spTree>
    <p:extLst>
      <p:ext uri="{BB962C8B-B14F-4D97-AF65-F5344CB8AC3E}">
        <p14:creationId xmlns:p14="http://schemas.microsoft.com/office/powerpoint/2010/main" val="19962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3504"/>
            <a:ext cx="10515600" cy="1325563"/>
          </a:xfrm>
        </p:spPr>
        <p:txBody>
          <a:bodyPr/>
          <a:lstStyle/>
          <a:p>
            <a:r>
              <a:rPr lang="tr-TR" b="1" dirty="0">
                <a:solidFill>
                  <a:schemeClr val="accent5"/>
                </a:solidFill>
              </a:rPr>
              <a:t>PISA </a:t>
            </a:r>
            <a:r>
              <a:rPr lang="tr-TR" b="1" dirty="0" smtClean="0">
                <a:solidFill>
                  <a:schemeClr val="accent5"/>
                </a:solidFill>
              </a:rPr>
              <a:t>Sınavları (Fen)</a:t>
            </a:r>
            <a:endParaRPr lang="tr-TR" b="1" dirty="0"/>
          </a:p>
        </p:txBody>
      </p:sp>
      <p:sp>
        <p:nvSpPr>
          <p:cNvPr id="6" name="Metin kutusu 5"/>
          <p:cNvSpPr txBox="1"/>
          <p:nvPr/>
        </p:nvSpPr>
        <p:spPr>
          <a:xfrm>
            <a:off x="3985146" y="6311900"/>
            <a:ext cx="5547544" cy="369332"/>
          </a:xfrm>
          <a:prstGeom prst="rect">
            <a:avLst/>
          </a:prstGeom>
          <a:noFill/>
        </p:spPr>
        <p:txBody>
          <a:bodyPr wrap="none" rtlCol="0">
            <a:spAutoFit/>
          </a:bodyPr>
          <a:lstStyle/>
          <a:p>
            <a:r>
              <a:rPr lang="tr-TR" dirty="0">
                <a:hlinkClick r:id="rId2"/>
              </a:rPr>
              <a:t>https://www.bbc.com/turkce/haberler-turkiye-50639723</a:t>
            </a:r>
            <a:endParaRPr lang="tr-TR" dirty="0"/>
          </a:p>
        </p:txBody>
      </p:sp>
      <p:pic>
        <p:nvPicPr>
          <p:cNvPr id="3" name="Resim 2"/>
          <p:cNvPicPr>
            <a:picLocks noChangeAspect="1"/>
          </p:cNvPicPr>
          <p:nvPr/>
        </p:nvPicPr>
        <p:blipFill>
          <a:blip r:embed="rId3"/>
          <a:stretch>
            <a:fillRect/>
          </a:stretch>
        </p:blipFill>
        <p:spPr>
          <a:xfrm>
            <a:off x="840104" y="1182938"/>
            <a:ext cx="7496175" cy="5128962"/>
          </a:xfrm>
          <a:prstGeom prst="rect">
            <a:avLst/>
          </a:prstGeom>
        </p:spPr>
      </p:pic>
    </p:spTree>
    <p:extLst>
      <p:ext uri="{BB962C8B-B14F-4D97-AF65-F5344CB8AC3E}">
        <p14:creationId xmlns:p14="http://schemas.microsoft.com/office/powerpoint/2010/main" val="279232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3504"/>
            <a:ext cx="10515600" cy="1325563"/>
          </a:xfrm>
        </p:spPr>
        <p:txBody>
          <a:bodyPr/>
          <a:lstStyle/>
          <a:p>
            <a:r>
              <a:rPr lang="tr-TR" b="1" dirty="0">
                <a:solidFill>
                  <a:schemeClr val="accent5"/>
                </a:solidFill>
              </a:rPr>
              <a:t>PISA </a:t>
            </a:r>
            <a:r>
              <a:rPr lang="tr-TR" b="1" dirty="0" smtClean="0">
                <a:solidFill>
                  <a:schemeClr val="accent5"/>
                </a:solidFill>
              </a:rPr>
              <a:t>Sınavları (Matematik)</a:t>
            </a:r>
            <a:endParaRPr lang="tr-TR" b="1" dirty="0"/>
          </a:p>
        </p:txBody>
      </p:sp>
      <p:sp>
        <p:nvSpPr>
          <p:cNvPr id="6" name="Metin kutusu 5"/>
          <p:cNvSpPr txBox="1"/>
          <p:nvPr/>
        </p:nvSpPr>
        <p:spPr>
          <a:xfrm>
            <a:off x="3985146" y="6311900"/>
            <a:ext cx="5547544" cy="369332"/>
          </a:xfrm>
          <a:prstGeom prst="rect">
            <a:avLst/>
          </a:prstGeom>
          <a:noFill/>
        </p:spPr>
        <p:txBody>
          <a:bodyPr wrap="none" rtlCol="0">
            <a:spAutoFit/>
          </a:bodyPr>
          <a:lstStyle/>
          <a:p>
            <a:r>
              <a:rPr lang="tr-TR" dirty="0">
                <a:hlinkClick r:id="rId2"/>
              </a:rPr>
              <a:t>https://www.bbc.com/turkce/haberler-turkiye-50639723</a:t>
            </a:r>
            <a:endParaRPr lang="tr-TR" dirty="0"/>
          </a:p>
        </p:txBody>
      </p:sp>
      <p:pic>
        <p:nvPicPr>
          <p:cNvPr id="4" name="Resim 3"/>
          <p:cNvPicPr>
            <a:picLocks noChangeAspect="1"/>
          </p:cNvPicPr>
          <p:nvPr/>
        </p:nvPicPr>
        <p:blipFill>
          <a:blip r:embed="rId3"/>
          <a:stretch>
            <a:fillRect/>
          </a:stretch>
        </p:blipFill>
        <p:spPr>
          <a:xfrm>
            <a:off x="1136332" y="962477"/>
            <a:ext cx="8053388" cy="5269959"/>
          </a:xfrm>
          <a:prstGeom prst="rect">
            <a:avLst/>
          </a:prstGeom>
        </p:spPr>
      </p:pic>
    </p:spTree>
    <p:extLst>
      <p:ext uri="{BB962C8B-B14F-4D97-AF65-F5344CB8AC3E}">
        <p14:creationId xmlns:p14="http://schemas.microsoft.com/office/powerpoint/2010/main" val="2884648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3275</TotalTime>
  <Words>1226</Words>
  <Application>Microsoft Office PowerPoint</Application>
  <PresentationFormat>Geniş ekran</PresentationFormat>
  <Paragraphs>313</Paragraphs>
  <Slides>62</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62</vt:i4>
      </vt:variant>
    </vt:vector>
  </HeadingPairs>
  <TitlesOfParts>
    <vt:vector size="72" baseType="lpstr">
      <vt:lpstr>Arial</vt:lpstr>
      <vt:lpstr>Calibri</vt:lpstr>
      <vt:lpstr>Calibri (Gövde)</vt:lpstr>
      <vt:lpstr>Calibri Light</vt:lpstr>
      <vt:lpstr>Cambria</vt:lpstr>
      <vt:lpstr>Cambria Math</vt:lpstr>
      <vt:lpstr>Times New Roman</vt:lpstr>
      <vt:lpstr>Wingdings</vt:lpstr>
      <vt:lpstr>Wingdings 2</vt:lpstr>
      <vt:lpstr>Office Theme</vt:lpstr>
      <vt:lpstr>Soru Yazımı Eğitimi</vt:lpstr>
      <vt:lpstr>Genel Bakış</vt:lpstr>
      <vt:lpstr>Eğitim Amacı</vt:lpstr>
      <vt:lpstr>PISA SINAVLARI</vt:lpstr>
      <vt:lpstr>PISA Sınavları</vt:lpstr>
      <vt:lpstr>PISA Sınavları</vt:lpstr>
      <vt:lpstr>PISA Sınavları </vt:lpstr>
      <vt:lpstr>PISA Sınavları (Fen)</vt:lpstr>
      <vt:lpstr>PISA Sınavları (Matematik)</vt:lpstr>
      <vt:lpstr>PISA Sınavları (Okuma)</vt:lpstr>
      <vt:lpstr>PISA Sınavları (Fen)</vt:lpstr>
      <vt:lpstr>PISA Sınavları (Matematik)</vt:lpstr>
      <vt:lpstr>PISA Sınavları (Okuma)</vt:lpstr>
      <vt:lpstr>PowerPoint Sunusu</vt:lpstr>
      <vt:lpstr>PISA soru örnekleri (Yeni Nesi Sorular)</vt:lpstr>
      <vt:lpstr>PowerPoint Sunusu</vt:lpstr>
      <vt:lpstr>PowerPoint Sunusu</vt:lpstr>
      <vt:lpstr>PowerPoint Sunusu</vt:lpstr>
      <vt:lpstr>PowerPoint Sunusu</vt:lpstr>
      <vt:lpstr>YGS/LYS SINAV ANALİZİ</vt:lpstr>
      <vt:lpstr>YGS -2016/2017</vt:lpstr>
      <vt:lpstr>PowerPoint Sunusu</vt:lpstr>
      <vt:lpstr>PowerPoint Sunusu</vt:lpstr>
      <vt:lpstr>PowerPoint Sunusu</vt:lpstr>
      <vt:lpstr>PowerPoint Sunusu</vt:lpstr>
      <vt:lpstr>Neden Ortalamalar Düşük?  (Bireylerden mi? Sorulardan mı?)</vt:lpstr>
      <vt:lpstr>PowerPoint Sunusu</vt:lpstr>
      <vt:lpstr>Sınav Hazırlama Teknikleri:  Ne kadar Güvenilir ve Geçerli?</vt:lpstr>
      <vt:lpstr>Güvenirlik &amp; Geçerlilik</vt:lpstr>
      <vt:lpstr>Çoktan Seçmeli Soruların Avantaj ve Dezavantajları </vt:lpstr>
      <vt:lpstr>Bir Test Oluştururken Dikkat Edilmesi Gereken Adımlar  </vt:lpstr>
      <vt:lpstr>II. Bloom Taksonomi</vt:lpstr>
      <vt:lpstr>II. Bloom Taksonomi</vt:lpstr>
      <vt:lpstr>PowerPoint Sunusu</vt:lpstr>
      <vt:lpstr>Örnek (YAŞAM ve MOLEKÜLLERLE BİYOKİMYASAL YAKLAŞIM)</vt:lpstr>
      <vt:lpstr>PowerPoint Sunusu</vt:lpstr>
      <vt:lpstr>Çoktan Seçmeli Soruların Avantaj ve Dezavantajları </vt:lpstr>
      <vt:lpstr>Çoktan Seçmeli Soru Türleri</vt:lpstr>
      <vt:lpstr>PowerPoint Sunusu</vt:lpstr>
      <vt:lpstr>PowerPoint Sunusu</vt:lpstr>
      <vt:lpstr>PowerPoint Sunusu</vt:lpstr>
      <vt:lpstr>PowerPoint Sunusu</vt:lpstr>
      <vt:lpstr>PowerPoint Sunusu</vt:lpstr>
      <vt:lpstr>PowerPoint Sunusu</vt:lpstr>
      <vt:lpstr>PowerPoint Sunusu</vt:lpstr>
      <vt:lpstr>Etkinlikler </vt:lpstr>
      <vt:lpstr>Örnek</vt:lpstr>
      <vt:lpstr>PowerPoint Sunusu</vt:lpstr>
      <vt:lpstr>PowerPoint Sunusu</vt:lpstr>
      <vt:lpstr>Madde parametreleri hesaplama: Excel Uygulama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dc:creator>
  <cp:lastModifiedBy>THOSHIBA</cp:lastModifiedBy>
  <cp:revision>94</cp:revision>
  <dcterms:created xsi:type="dcterms:W3CDTF">2016-12-27T08:39:43Z</dcterms:created>
  <dcterms:modified xsi:type="dcterms:W3CDTF">2020-01-29T05:29:45Z</dcterms:modified>
</cp:coreProperties>
</file>