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95" r:id="rId4"/>
    <p:sldId id="296" r:id="rId5"/>
    <p:sldId id="287" r:id="rId6"/>
    <p:sldId id="297" r:id="rId7"/>
    <p:sldId id="266" r:id="rId8"/>
    <p:sldId id="302" r:id="rId9"/>
    <p:sldId id="307" r:id="rId10"/>
    <p:sldId id="261" r:id="rId11"/>
    <p:sldId id="309" r:id="rId12"/>
    <p:sldId id="310" r:id="rId13"/>
    <p:sldId id="304" r:id="rId14"/>
    <p:sldId id="305" r:id="rId15"/>
    <p:sldId id="258" r:id="rId16"/>
    <p:sldId id="306" r:id="rId17"/>
    <p:sldId id="257" r:id="rId18"/>
    <p:sldId id="308" r:id="rId19"/>
    <p:sldId id="259" r:id="rId2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12"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7C6FBA7-915B-4609-B362-3A7393192E42}" type="datetimeFigureOut">
              <a:rPr lang="tr-TR" smtClean="0"/>
              <a:t>25.09.2019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CDA5D0-4826-49BD-9BC0-285B6B22597C}" type="slidenum">
              <a:rPr lang="tr-TR" smtClean="0"/>
              <a:t>‹#›</a:t>
            </a:fld>
            <a:endParaRPr lang="tr-TR"/>
          </a:p>
        </p:txBody>
      </p:sp>
    </p:spTree>
    <p:extLst>
      <p:ext uri="{BB962C8B-B14F-4D97-AF65-F5344CB8AC3E}">
        <p14:creationId xmlns:p14="http://schemas.microsoft.com/office/powerpoint/2010/main" val="16619577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7C6FBA7-915B-4609-B362-3A7393192E42}" type="datetimeFigureOut">
              <a:rPr lang="tr-TR" smtClean="0"/>
              <a:t>25.09.2019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CDA5D0-4826-49BD-9BC0-285B6B22597C}" type="slidenum">
              <a:rPr lang="tr-TR" smtClean="0"/>
              <a:t>‹#›</a:t>
            </a:fld>
            <a:endParaRPr lang="tr-TR"/>
          </a:p>
        </p:txBody>
      </p:sp>
    </p:spTree>
    <p:extLst>
      <p:ext uri="{BB962C8B-B14F-4D97-AF65-F5344CB8AC3E}">
        <p14:creationId xmlns:p14="http://schemas.microsoft.com/office/powerpoint/2010/main" val="29685032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7C6FBA7-915B-4609-B362-3A7393192E42}" type="datetimeFigureOut">
              <a:rPr lang="tr-TR" smtClean="0"/>
              <a:t>25.09.2019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CDA5D0-4826-49BD-9BC0-285B6B22597C}" type="slidenum">
              <a:rPr lang="tr-TR" smtClean="0"/>
              <a:t>‹#›</a:t>
            </a:fld>
            <a:endParaRPr lang="tr-TR"/>
          </a:p>
        </p:txBody>
      </p:sp>
    </p:spTree>
    <p:extLst>
      <p:ext uri="{BB962C8B-B14F-4D97-AF65-F5344CB8AC3E}">
        <p14:creationId xmlns:p14="http://schemas.microsoft.com/office/powerpoint/2010/main" val="38366248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7C6FBA7-915B-4609-B362-3A7393192E42}" type="datetimeFigureOut">
              <a:rPr lang="tr-TR" smtClean="0"/>
              <a:t>25.09.2019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CDA5D0-4826-49BD-9BC0-285B6B22597C}" type="slidenum">
              <a:rPr lang="tr-TR" smtClean="0"/>
              <a:t>‹#›</a:t>
            </a:fld>
            <a:endParaRPr lang="tr-TR"/>
          </a:p>
        </p:txBody>
      </p:sp>
    </p:spTree>
    <p:extLst>
      <p:ext uri="{BB962C8B-B14F-4D97-AF65-F5344CB8AC3E}">
        <p14:creationId xmlns:p14="http://schemas.microsoft.com/office/powerpoint/2010/main" val="39730585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7C6FBA7-915B-4609-B362-3A7393192E42}" type="datetimeFigureOut">
              <a:rPr lang="tr-TR" smtClean="0"/>
              <a:t>25.09.2019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51CDA5D0-4826-49BD-9BC0-285B6B22597C}" type="slidenum">
              <a:rPr lang="tr-TR" smtClean="0"/>
              <a:t>‹#›</a:t>
            </a:fld>
            <a:endParaRPr lang="tr-TR"/>
          </a:p>
        </p:txBody>
      </p:sp>
    </p:spTree>
    <p:extLst>
      <p:ext uri="{BB962C8B-B14F-4D97-AF65-F5344CB8AC3E}">
        <p14:creationId xmlns:p14="http://schemas.microsoft.com/office/powerpoint/2010/main" val="32888053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7C6FBA7-915B-4609-B362-3A7393192E42}" type="datetimeFigureOut">
              <a:rPr lang="tr-TR" smtClean="0"/>
              <a:t>25.09.2019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CDA5D0-4826-49BD-9BC0-285B6B22597C}" type="slidenum">
              <a:rPr lang="tr-TR" smtClean="0"/>
              <a:t>‹#›</a:t>
            </a:fld>
            <a:endParaRPr lang="tr-TR"/>
          </a:p>
        </p:txBody>
      </p:sp>
    </p:spTree>
    <p:extLst>
      <p:ext uri="{BB962C8B-B14F-4D97-AF65-F5344CB8AC3E}">
        <p14:creationId xmlns:p14="http://schemas.microsoft.com/office/powerpoint/2010/main" val="318980412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7C6FBA7-915B-4609-B362-3A7393192E42}" type="datetimeFigureOut">
              <a:rPr lang="tr-TR" smtClean="0"/>
              <a:t>25.09.2019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51CDA5D0-4826-49BD-9BC0-285B6B22597C}" type="slidenum">
              <a:rPr lang="tr-TR" smtClean="0"/>
              <a:t>‹#›</a:t>
            </a:fld>
            <a:endParaRPr lang="tr-TR"/>
          </a:p>
        </p:txBody>
      </p:sp>
    </p:spTree>
    <p:extLst>
      <p:ext uri="{BB962C8B-B14F-4D97-AF65-F5344CB8AC3E}">
        <p14:creationId xmlns:p14="http://schemas.microsoft.com/office/powerpoint/2010/main" val="21207645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7C6FBA7-915B-4609-B362-3A7393192E42}" type="datetimeFigureOut">
              <a:rPr lang="tr-TR" smtClean="0"/>
              <a:t>25.09.2019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51CDA5D0-4826-49BD-9BC0-285B6B22597C}" type="slidenum">
              <a:rPr lang="tr-TR" smtClean="0"/>
              <a:t>‹#›</a:t>
            </a:fld>
            <a:endParaRPr lang="tr-TR"/>
          </a:p>
        </p:txBody>
      </p:sp>
    </p:spTree>
    <p:extLst>
      <p:ext uri="{BB962C8B-B14F-4D97-AF65-F5344CB8AC3E}">
        <p14:creationId xmlns:p14="http://schemas.microsoft.com/office/powerpoint/2010/main" val="23042088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7C6FBA7-915B-4609-B362-3A7393192E42}" type="datetimeFigureOut">
              <a:rPr lang="tr-TR" smtClean="0"/>
              <a:t>25.09.2019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51CDA5D0-4826-49BD-9BC0-285B6B22597C}" type="slidenum">
              <a:rPr lang="tr-TR" smtClean="0"/>
              <a:t>‹#›</a:t>
            </a:fld>
            <a:endParaRPr lang="tr-TR"/>
          </a:p>
        </p:txBody>
      </p:sp>
    </p:spTree>
    <p:extLst>
      <p:ext uri="{BB962C8B-B14F-4D97-AF65-F5344CB8AC3E}">
        <p14:creationId xmlns:p14="http://schemas.microsoft.com/office/powerpoint/2010/main" val="3500963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7C6FBA7-915B-4609-B362-3A7393192E42}" type="datetimeFigureOut">
              <a:rPr lang="tr-TR" smtClean="0"/>
              <a:t>25.09.2019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CDA5D0-4826-49BD-9BC0-285B6B22597C}" type="slidenum">
              <a:rPr lang="tr-TR" smtClean="0"/>
              <a:t>‹#›</a:t>
            </a:fld>
            <a:endParaRPr lang="tr-TR"/>
          </a:p>
        </p:txBody>
      </p:sp>
    </p:spTree>
    <p:extLst>
      <p:ext uri="{BB962C8B-B14F-4D97-AF65-F5344CB8AC3E}">
        <p14:creationId xmlns:p14="http://schemas.microsoft.com/office/powerpoint/2010/main" val="28600574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7C6FBA7-915B-4609-B362-3A7393192E42}" type="datetimeFigureOut">
              <a:rPr lang="tr-TR" smtClean="0"/>
              <a:t>25.09.2019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51CDA5D0-4826-49BD-9BC0-285B6B22597C}" type="slidenum">
              <a:rPr lang="tr-TR" smtClean="0"/>
              <a:t>‹#›</a:t>
            </a:fld>
            <a:endParaRPr lang="tr-TR"/>
          </a:p>
        </p:txBody>
      </p:sp>
    </p:spTree>
    <p:extLst>
      <p:ext uri="{BB962C8B-B14F-4D97-AF65-F5344CB8AC3E}">
        <p14:creationId xmlns:p14="http://schemas.microsoft.com/office/powerpoint/2010/main" val="42082131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7C6FBA7-915B-4609-B362-3A7393192E42}" type="datetimeFigureOut">
              <a:rPr lang="tr-TR" smtClean="0"/>
              <a:t>25.09.2019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1CDA5D0-4826-49BD-9BC0-285B6B22597C}" type="slidenum">
              <a:rPr lang="tr-TR" smtClean="0"/>
              <a:t>‹#›</a:t>
            </a:fld>
            <a:endParaRPr lang="tr-TR"/>
          </a:p>
        </p:txBody>
      </p:sp>
    </p:spTree>
    <p:extLst>
      <p:ext uri="{BB962C8B-B14F-4D97-AF65-F5344CB8AC3E}">
        <p14:creationId xmlns:p14="http://schemas.microsoft.com/office/powerpoint/2010/main" val="25010747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https://www.yok.gov.tr/Documents/Kurumsal/egitim_ogretim_dairesi/Yeni-Ogretmen-Yetistirme-Lisans-Programlari/Beden_Egitimi_ve_Spor_Ogretmenligi_Lisans_Programi.pdf"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b="1" dirty="0" smtClean="0">
                <a:solidFill>
                  <a:srgbClr val="C00000"/>
                </a:solidFill>
              </a:rPr>
              <a:t>Eğitimde Program Dışı Etkinlikler </a:t>
            </a:r>
            <a:endParaRPr lang="tr-TR" b="1" dirty="0">
              <a:solidFill>
                <a:srgbClr val="C00000"/>
              </a:solidFill>
            </a:endParaRPr>
          </a:p>
        </p:txBody>
      </p:sp>
      <p:sp>
        <p:nvSpPr>
          <p:cNvPr id="3" name="Alt Başlık 2"/>
          <p:cNvSpPr>
            <a:spLocks noGrp="1"/>
          </p:cNvSpPr>
          <p:nvPr>
            <p:ph type="subTitle" idx="1"/>
          </p:nvPr>
        </p:nvSpPr>
        <p:spPr>
          <a:xfrm>
            <a:off x="1639910" y="5289170"/>
            <a:ext cx="9144000" cy="493444"/>
          </a:xfrm>
        </p:spPr>
        <p:txBody>
          <a:bodyPr/>
          <a:lstStyle/>
          <a:p>
            <a:pPr algn="r"/>
            <a:r>
              <a:rPr lang="tr-TR" dirty="0" smtClean="0">
                <a:solidFill>
                  <a:srgbClr val="C00000"/>
                </a:solidFill>
              </a:rPr>
              <a:t>Dr. Erkan ATALMIŞ</a:t>
            </a:r>
            <a:endParaRPr lang="tr-TR" dirty="0">
              <a:solidFill>
                <a:srgbClr val="C00000"/>
              </a:solidFill>
            </a:endParaRPr>
          </a:p>
        </p:txBody>
      </p:sp>
    </p:spTree>
    <p:extLst>
      <p:ext uri="{BB962C8B-B14F-4D97-AF65-F5344CB8AC3E}">
        <p14:creationId xmlns:p14="http://schemas.microsoft.com/office/powerpoint/2010/main" val="409732242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825625"/>
            <a:ext cx="10515600" cy="1909248"/>
          </a:xfrm>
        </p:spPr>
        <p:txBody>
          <a:bodyPr>
            <a:normAutofit fontScale="92500" lnSpcReduction="10000"/>
          </a:bodyPr>
          <a:lstStyle/>
          <a:p>
            <a:pPr marL="0" indent="0" algn="ctr">
              <a:buNone/>
            </a:pPr>
            <a:r>
              <a:rPr lang="tr-TR" sz="4400" b="1" dirty="0" smtClean="0">
                <a:solidFill>
                  <a:srgbClr val="C00000"/>
                </a:solidFill>
              </a:rPr>
              <a:t>Öğretim Programı Tanıtımı</a:t>
            </a:r>
          </a:p>
          <a:p>
            <a:pPr marL="0" indent="0" algn="ctr">
              <a:buNone/>
            </a:pPr>
            <a:endParaRPr lang="tr-TR" sz="4400" b="1" dirty="0" smtClean="0">
              <a:solidFill>
                <a:srgbClr val="C00000"/>
              </a:solidFill>
            </a:endParaRPr>
          </a:p>
          <a:p>
            <a:pPr marL="0" indent="0" algn="ctr">
              <a:buNone/>
            </a:pPr>
            <a:r>
              <a:rPr lang="tr-TR" sz="4400" b="1" dirty="0" smtClean="0">
                <a:solidFill>
                  <a:srgbClr val="C00000"/>
                </a:solidFill>
              </a:rPr>
              <a:t>Fiziksel Aktivite Tanıtımı</a:t>
            </a:r>
            <a:endParaRPr lang="tr-TR" sz="4400" dirty="0">
              <a:solidFill>
                <a:srgbClr val="C00000"/>
              </a:solidFill>
            </a:endParaRPr>
          </a:p>
        </p:txBody>
      </p:sp>
    </p:spTree>
    <p:extLst>
      <p:ext uri="{BB962C8B-B14F-4D97-AF65-F5344CB8AC3E}">
        <p14:creationId xmlns:p14="http://schemas.microsoft.com/office/powerpoint/2010/main" val="315359584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628602" y="309094"/>
            <a:ext cx="9712596" cy="4231917"/>
          </a:xfrm>
          <a:prstGeom prst="rect">
            <a:avLst/>
          </a:prstGeom>
        </p:spPr>
      </p:pic>
    </p:spTree>
    <p:extLst>
      <p:ext uri="{BB962C8B-B14F-4D97-AF65-F5344CB8AC3E}">
        <p14:creationId xmlns:p14="http://schemas.microsoft.com/office/powerpoint/2010/main" val="244857688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1725769" y="779963"/>
            <a:ext cx="8424057" cy="5712130"/>
          </a:xfrm>
          <a:prstGeom prst="rect">
            <a:avLst/>
          </a:prstGeom>
        </p:spPr>
      </p:pic>
    </p:spTree>
    <p:extLst>
      <p:ext uri="{BB962C8B-B14F-4D97-AF65-F5344CB8AC3E}">
        <p14:creationId xmlns:p14="http://schemas.microsoft.com/office/powerpoint/2010/main" val="863672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1 Başlık"/>
          <p:cNvSpPr>
            <a:spLocks noGrp="1"/>
          </p:cNvSpPr>
          <p:nvPr>
            <p:ph type="title"/>
          </p:nvPr>
        </p:nvSpPr>
        <p:spPr/>
        <p:txBody>
          <a:bodyPr/>
          <a:lstStyle/>
          <a:p>
            <a:pPr algn="ctr"/>
            <a:r>
              <a:rPr lang="tr-TR" b="1" dirty="0" smtClean="0">
                <a:solidFill>
                  <a:srgbClr val="C00000"/>
                </a:solidFill>
              </a:rPr>
              <a:t>Örtük program</a:t>
            </a:r>
          </a:p>
        </p:txBody>
      </p:sp>
      <p:sp>
        <p:nvSpPr>
          <p:cNvPr id="44035" name="2 İçerik Yer Tutucusu"/>
          <p:cNvSpPr>
            <a:spLocks noGrp="1"/>
          </p:cNvSpPr>
          <p:nvPr>
            <p:ph idx="1"/>
          </p:nvPr>
        </p:nvSpPr>
        <p:spPr/>
        <p:txBody>
          <a:bodyPr/>
          <a:lstStyle/>
          <a:p>
            <a:r>
              <a:rPr lang="tr-TR" smtClean="0"/>
              <a:t>Okul çevresinde ve program dışı etkinlikler olarak dile getirilen örtük program </a:t>
            </a:r>
            <a:r>
              <a:rPr lang="tr-TR" u="sng" smtClean="0"/>
              <a:t>ders dışı etkinlikleri</a:t>
            </a:r>
            <a:r>
              <a:rPr lang="tr-TR" smtClean="0"/>
              <a:t> içine alan programdır. </a:t>
            </a:r>
          </a:p>
          <a:p>
            <a:endParaRPr lang="tr-TR" smtClean="0"/>
          </a:p>
        </p:txBody>
      </p:sp>
    </p:spTree>
    <p:extLst>
      <p:ext uri="{BB962C8B-B14F-4D97-AF65-F5344CB8AC3E}">
        <p14:creationId xmlns:p14="http://schemas.microsoft.com/office/powerpoint/2010/main" val="37321558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rPr>
              <a:t>Okullarda </a:t>
            </a:r>
            <a:r>
              <a:rPr lang="tr-TR" b="1" dirty="0">
                <a:solidFill>
                  <a:srgbClr val="C00000"/>
                </a:solidFill>
              </a:rPr>
              <a:t>Yürütülen Ders Dışı </a:t>
            </a:r>
            <a:r>
              <a:rPr lang="tr-TR" b="1" dirty="0" smtClean="0">
                <a:solidFill>
                  <a:srgbClr val="C00000"/>
                </a:solidFill>
              </a:rPr>
              <a:t>Etkinlikler</a:t>
            </a:r>
            <a:endParaRPr lang="tr-TR" b="1" dirty="0">
              <a:solidFill>
                <a:srgbClr val="C00000"/>
              </a:solidFill>
            </a:endParaRPr>
          </a:p>
        </p:txBody>
      </p:sp>
      <p:sp>
        <p:nvSpPr>
          <p:cNvPr id="3" name="İçerik Yer Tutucusu 2"/>
          <p:cNvSpPr>
            <a:spLocks noGrp="1"/>
          </p:cNvSpPr>
          <p:nvPr>
            <p:ph idx="1"/>
          </p:nvPr>
        </p:nvSpPr>
        <p:spPr/>
        <p:txBody>
          <a:bodyPr/>
          <a:lstStyle/>
          <a:p>
            <a:endParaRPr lang="tr-TR" dirty="0"/>
          </a:p>
          <a:p>
            <a:r>
              <a:rPr lang="tr-TR" dirty="0"/>
              <a:t>aktivite, yarışma, tören, tanıtım günü, mezuniyet</a:t>
            </a:r>
          </a:p>
          <a:p>
            <a:r>
              <a:rPr lang="tr-TR" dirty="0"/>
              <a:t>günü, yayın, müzik, halk oyunu, tiyatro, kampanya, ziyaret, gösteri, şenlik, şiir dinletisi, turnuva,</a:t>
            </a:r>
          </a:p>
          <a:p>
            <a:r>
              <a:rPr lang="tr-TR" dirty="0"/>
              <a:t>konferans, panel, sempozyum, imza günü, fuar, sergi, kermes, gezi, proje hazırlama vb. sosyal</a:t>
            </a:r>
          </a:p>
          <a:p>
            <a:r>
              <a:rPr lang="tr-TR" dirty="0"/>
              <a:t>etkinlikler</a:t>
            </a:r>
          </a:p>
        </p:txBody>
      </p:sp>
    </p:spTree>
    <p:extLst>
      <p:ext uri="{BB962C8B-B14F-4D97-AF65-F5344CB8AC3E}">
        <p14:creationId xmlns:p14="http://schemas.microsoft.com/office/powerpoint/2010/main" val="249514703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325563"/>
          </a:xfrm>
        </p:spPr>
        <p:txBody>
          <a:bodyPr/>
          <a:lstStyle/>
          <a:p>
            <a:r>
              <a:rPr lang="tr-TR" b="1" dirty="0" smtClean="0">
                <a:solidFill>
                  <a:srgbClr val="C00000"/>
                </a:solidFill>
              </a:rPr>
              <a:t>Türkiye ve Dünya’da Ders Dışı Etkinlikler</a:t>
            </a:r>
            <a:endParaRPr lang="tr-TR" b="1" dirty="0">
              <a:solidFill>
                <a:srgbClr val="C00000"/>
              </a:solidFill>
            </a:endParaRPr>
          </a:p>
        </p:txBody>
      </p:sp>
      <p:sp>
        <p:nvSpPr>
          <p:cNvPr id="3" name="İçerik Yer Tutucusu 2"/>
          <p:cNvSpPr>
            <a:spLocks noGrp="1"/>
          </p:cNvSpPr>
          <p:nvPr>
            <p:ph idx="1"/>
          </p:nvPr>
        </p:nvSpPr>
        <p:spPr>
          <a:xfrm>
            <a:off x="618186" y="1197734"/>
            <a:ext cx="10735614" cy="5318975"/>
          </a:xfrm>
        </p:spPr>
        <p:txBody>
          <a:bodyPr>
            <a:normAutofit fontScale="92500" lnSpcReduction="10000"/>
          </a:bodyPr>
          <a:lstStyle/>
          <a:p>
            <a:r>
              <a:rPr lang="tr-TR" dirty="0" smtClean="0"/>
              <a:t>Ülkemizde ders dışı etkinlikler, tamamen öğrencinin isteğine bağlı olan ve öğrencinin etkin bir şekilde rol aldığı etkinliklerdir. </a:t>
            </a:r>
          </a:p>
          <a:p>
            <a:r>
              <a:rPr lang="tr-TR" dirty="0" smtClean="0"/>
              <a:t>Öğrencinin ilgi ve isteğinin yanında, bu etkinliklerin sağlıklı bir şekilde yapılabileceği ortamların da olması gerekmektedir. Özellikle okul bahçesi, spor salonu, özel yetenek salonları, kütüphane ve okuma salonu vb. asgari gereçlerdir. </a:t>
            </a:r>
          </a:p>
          <a:p>
            <a:r>
              <a:rPr lang="tr-TR" dirty="0" smtClean="0"/>
              <a:t>Bu konuda gelişmiş ülkeler, hem ders dışı etkinliklere ve hem de bununla ilgili gerekli altyapı olanaklarına gerekli önemi vermektedirler. Örneğin; Japonya’da her öğrenci ilköğretim 4. sınıftan itibaren en az bir ders dışı etkinlik seçmek zorundadır. Bunun yanında, bütün öğrenciler, </a:t>
            </a:r>
            <a:r>
              <a:rPr lang="tr-TR" dirty="0" err="1" smtClean="0"/>
              <a:t>formal</a:t>
            </a:r>
            <a:r>
              <a:rPr lang="tr-TR" dirty="0" smtClean="0"/>
              <a:t> dersler bittikten sonra günlük iki saat seçtiği ders dışı etkinlikle ilgili okulda çalışmak zorundadır (Güvenç 1992; 294). </a:t>
            </a:r>
          </a:p>
          <a:p>
            <a:r>
              <a:rPr lang="tr-TR" dirty="0" smtClean="0"/>
              <a:t>Ayrıca, çoğu Avrupa ülkesinde herhangi bir öğretim kademesinde alınan ders dışı etkinlikle ilgili sertifika, bir üst öğrenim için önemli bir kriter olmaktadır (</a:t>
            </a:r>
            <a:r>
              <a:rPr lang="tr-TR" dirty="0" err="1" smtClean="0"/>
              <a:t>Gholson</a:t>
            </a:r>
            <a:r>
              <a:rPr lang="tr-TR" dirty="0" smtClean="0"/>
              <a:t> 1985; 18). </a:t>
            </a:r>
            <a:endParaRPr lang="tr-TR" dirty="0"/>
          </a:p>
        </p:txBody>
      </p:sp>
    </p:spTree>
    <p:extLst>
      <p:ext uri="{BB962C8B-B14F-4D97-AF65-F5344CB8AC3E}">
        <p14:creationId xmlns:p14="http://schemas.microsoft.com/office/powerpoint/2010/main" val="9034100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solidFill>
                  <a:srgbClr val="C00000"/>
                </a:solidFill>
              </a:rPr>
              <a:t>Ders Dışı Etkinliklerin </a:t>
            </a:r>
            <a:r>
              <a:rPr lang="tr-TR" b="1" dirty="0" smtClean="0">
                <a:solidFill>
                  <a:srgbClr val="C00000"/>
                </a:solidFill>
              </a:rPr>
              <a:t>İşlevleri (Genel)</a:t>
            </a:r>
            <a:endParaRPr lang="tr-TR" b="1" dirty="0">
              <a:solidFill>
                <a:srgbClr val="C00000"/>
              </a:solidFill>
            </a:endParaRPr>
          </a:p>
        </p:txBody>
      </p:sp>
      <p:sp>
        <p:nvSpPr>
          <p:cNvPr id="3" name="İçerik Yer Tutucusu 2"/>
          <p:cNvSpPr>
            <a:spLocks noGrp="1"/>
          </p:cNvSpPr>
          <p:nvPr>
            <p:ph idx="1"/>
          </p:nvPr>
        </p:nvSpPr>
        <p:spPr/>
        <p:txBody>
          <a:bodyPr/>
          <a:lstStyle/>
          <a:p>
            <a:r>
              <a:rPr lang="tr-TR" dirty="0"/>
              <a:t>Ders Dışı Etkinliklerin Kişisel Gelişime </a:t>
            </a:r>
            <a:r>
              <a:rPr lang="tr-TR" dirty="0" smtClean="0"/>
              <a:t>Etkisi</a:t>
            </a:r>
          </a:p>
          <a:p>
            <a:r>
              <a:rPr lang="de-DE" dirty="0" err="1"/>
              <a:t>Ders</a:t>
            </a:r>
            <a:r>
              <a:rPr lang="de-DE" dirty="0"/>
              <a:t> </a:t>
            </a:r>
            <a:r>
              <a:rPr lang="de-DE" dirty="0" err="1"/>
              <a:t>Dışı</a:t>
            </a:r>
            <a:r>
              <a:rPr lang="de-DE" dirty="0"/>
              <a:t> </a:t>
            </a:r>
            <a:r>
              <a:rPr lang="de-DE" dirty="0" err="1"/>
              <a:t>Etkinliklerin</a:t>
            </a:r>
            <a:r>
              <a:rPr lang="de-DE" dirty="0"/>
              <a:t> </a:t>
            </a:r>
            <a:r>
              <a:rPr lang="de-DE" dirty="0" err="1"/>
              <a:t>Akademik</a:t>
            </a:r>
            <a:r>
              <a:rPr lang="de-DE" dirty="0"/>
              <a:t> </a:t>
            </a:r>
            <a:r>
              <a:rPr lang="de-DE" dirty="0" err="1"/>
              <a:t>Gelişime</a:t>
            </a:r>
            <a:r>
              <a:rPr lang="de-DE" dirty="0"/>
              <a:t> </a:t>
            </a:r>
            <a:r>
              <a:rPr lang="de-DE" dirty="0" err="1" smtClean="0"/>
              <a:t>Etkisi</a:t>
            </a:r>
            <a:endParaRPr lang="tr-TR" dirty="0" smtClean="0"/>
          </a:p>
          <a:p>
            <a:r>
              <a:rPr lang="tr-TR" dirty="0"/>
              <a:t>Ders Dışı Etkinliklerin Sosyal Gelişime </a:t>
            </a:r>
            <a:r>
              <a:rPr lang="tr-TR" dirty="0" smtClean="0"/>
              <a:t>Etkisi</a:t>
            </a:r>
          </a:p>
          <a:p>
            <a:r>
              <a:rPr lang="tr-TR" dirty="0"/>
              <a:t>Ders Dışı Etkinliklerin Fiziksel Gelişime Etkisi</a:t>
            </a:r>
          </a:p>
        </p:txBody>
      </p:sp>
    </p:spTree>
    <p:extLst>
      <p:ext uri="{BB962C8B-B14F-4D97-AF65-F5344CB8AC3E}">
        <p14:creationId xmlns:p14="http://schemas.microsoft.com/office/powerpoint/2010/main" val="4225222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0"/>
            <a:ext cx="10515600" cy="1325563"/>
          </a:xfrm>
        </p:spPr>
        <p:txBody>
          <a:bodyPr/>
          <a:lstStyle/>
          <a:p>
            <a:r>
              <a:rPr lang="tr-TR" b="1" dirty="0" smtClean="0">
                <a:solidFill>
                  <a:srgbClr val="C00000"/>
                </a:solidFill>
              </a:rPr>
              <a:t>Ders Dışı Etkinliklerin İşlevleri (Özel)</a:t>
            </a:r>
            <a:endParaRPr lang="tr-TR" b="1" dirty="0">
              <a:solidFill>
                <a:srgbClr val="C00000"/>
              </a:solidFill>
            </a:endParaRPr>
          </a:p>
        </p:txBody>
      </p:sp>
      <p:sp>
        <p:nvSpPr>
          <p:cNvPr id="3" name="İçerik Yer Tutucusu 2"/>
          <p:cNvSpPr>
            <a:spLocks noGrp="1"/>
          </p:cNvSpPr>
          <p:nvPr>
            <p:ph idx="1"/>
          </p:nvPr>
        </p:nvSpPr>
        <p:spPr>
          <a:xfrm>
            <a:off x="838200" y="1325562"/>
            <a:ext cx="10515600" cy="5255541"/>
          </a:xfrm>
        </p:spPr>
        <p:txBody>
          <a:bodyPr>
            <a:normAutofit lnSpcReduction="10000"/>
          </a:bodyPr>
          <a:lstStyle/>
          <a:p>
            <a:pPr marL="0" indent="0">
              <a:buNone/>
            </a:pPr>
            <a:r>
              <a:rPr lang="tr-TR" dirty="0"/>
              <a:t>D</a:t>
            </a:r>
            <a:r>
              <a:rPr lang="tr-TR" dirty="0" smtClean="0"/>
              <a:t>ers dışı etkinliklerin işlevlerini aşağıdaki gibi sıralamak mümkündür (</a:t>
            </a:r>
            <a:r>
              <a:rPr lang="tr-TR" dirty="0" err="1" smtClean="0"/>
              <a:t>Hesapçıoğlu</a:t>
            </a:r>
            <a:r>
              <a:rPr lang="tr-TR" dirty="0" smtClean="0"/>
              <a:t> 1994; 344-345): </a:t>
            </a:r>
          </a:p>
          <a:p>
            <a:pPr marL="0" indent="0">
              <a:buNone/>
            </a:pPr>
            <a:r>
              <a:rPr lang="tr-TR" dirty="0" smtClean="0"/>
              <a:t>1. Sosyal, ahlaki, zihinsel, bedensel ve psikolojik yönlerden öğrenciyi bir bütün olarak geliştirmek,</a:t>
            </a:r>
          </a:p>
          <a:p>
            <a:pPr marL="0" indent="0">
              <a:buNone/>
            </a:pPr>
            <a:r>
              <a:rPr lang="tr-TR" dirty="0" smtClean="0"/>
              <a:t>2. Öğrencilerin ilgi duydukları alanlarda yeteneklerinin gelişmesine yardımcı olmak, </a:t>
            </a:r>
          </a:p>
          <a:p>
            <a:pPr marL="0" indent="0">
              <a:buNone/>
            </a:pPr>
            <a:r>
              <a:rPr lang="tr-TR" dirty="0" smtClean="0"/>
              <a:t>3. Öğrencilerin, özellikle toplumsal, kültürel değerlerle ilgili bilgi, beceri ve alışkanlıklar kazanarak iyi bir vatandaş olmalarına yardımcı olmak</a:t>
            </a:r>
          </a:p>
          <a:p>
            <a:pPr marL="0" indent="0">
              <a:buNone/>
            </a:pPr>
            <a:r>
              <a:rPr lang="tr-TR" dirty="0" smtClean="0"/>
              <a:t>4. Öğrencilerin boş zamanlarını verimli geçirmeleri için, onlarda değerli eğlence ilgileri uyandırmak, </a:t>
            </a:r>
          </a:p>
          <a:p>
            <a:pPr marL="0" indent="0">
              <a:buNone/>
            </a:pPr>
            <a:r>
              <a:rPr lang="tr-TR" dirty="0" smtClean="0"/>
              <a:t>5. Çocuğa yaşamı olduğu gibi yaşatma olanağı sağlamak, </a:t>
            </a:r>
          </a:p>
          <a:p>
            <a:pPr marL="0" indent="0">
              <a:buNone/>
            </a:pPr>
            <a:r>
              <a:rPr lang="tr-TR" dirty="0" smtClean="0"/>
              <a:t>6. Öğrenciyi yaparak-yaşayarak demokratik yaşama alıştırmak, </a:t>
            </a:r>
          </a:p>
        </p:txBody>
      </p:sp>
    </p:spTree>
    <p:extLst>
      <p:ext uri="{BB962C8B-B14F-4D97-AF65-F5344CB8AC3E}">
        <p14:creationId xmlns:p14="http://schemas.microsoft.com/office/powerpoint/2010/main" val="29598402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838200" y="1210614"/>
            <a:ext cx="10515600" cy="4966349"/>
          </a:xfrm>
        </p:spPr>
        <p:txBody>
          <a:bodyPr>
            <a:normAutofit lnSpcReduction="10000"/>
          </a:bodyPr>
          <a:lstStyle/>
          <a:p>
            <a:pPr marL="0" indent="0">
              <a:buNone/>
            </a:pPr>
            <a:r>
              <a:rPr lang="tr-TR" dirty="0" smtClean="0"/>
              <a:t>8. Öğrencilerin meslek seçmelerine ve seçtikleri meslekle ilgili deneyim kazanmalarına yardımcı olmak, </a:t>
            </a:r>
          </a:p>
          <a:p>
            <a:pPr marL="0" indent="0">
              <a:buNone/>
            </a:pPr>
            <a:r>
              <a:rPr lang="tr-TR" dirty="0" smtClean="0"/>
              <a:t>9. Öğrencilerin liderlik ve yöneticilik yeteneklerini geliştirmek, </a:t>
            </a:r>
          </a:p>
          <a:p>
            <a:pPr marL="0" indent="0">
              <a:buNone/>
            </a:pPr>
            <a:r>
              <a:rPr lang="tr-TR" dirty="0" smtClean="0"/>
              <a:t>10. Öğrencilerde etkili ve verimli bir okul kültürü oluşturmak, </a:t>
            </a:r>
          </a:p>
          <a:p>
            <a:pPr marL="0" indent="0">
              <a:buNone/>
            </a:pPr>
            <a:r>
              <a:rPr lang="tr-TR" dirty="0" smtClean="0"/>
              <a:t>11. İşbirliği, yarışma, sorumluluk alma, çalışma, başarma, hoşgörülü olma, sevilme, sevme gibi evrensel değerleri kazanmasına yardımcı olmak, </a:t>
            </a:r>
          </a:p>
          <a:p>
            <a:pPr marL="0" indent="0">
              <a:buNone/>
            </a:pPr>
            <a:r>
              <a:rPr lang="tr-TR" dirty="0" smtClean="0"/>
              <a:t>12. Akademik olarak (derste) kazanılan davranışların pekiştirilmesini sağlamak veya eksiklerini tamamlamaktır. Bunların yanında, okul programlarını zenginleştirmek, çevreyi tanımak, diğer insanlara ve fikirlere değer vermek, okulun rutinleşmiş havasını değiştirmek gibi ilave birçok görevden de söz edilebilir. </a:t>
            </a:r>
            <a:endParaRPr lang="tr-TR" dirty="0"/>
          </a:p>
        </p:txBody>
      </p:sp>
    </p:spTree>
    <p:extLst>
      <p:ext uri="{BB962C8B-B14F-4D97-AF65-F5344CB8AC3E}">
        <p14:creationId xmlns:p14="http://schemas.microsoft.com/office/powerpoint/2010/main" val="23787667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Haftaya Gelirken</a:t>
            </a:r>
            <a:endParaRPr lang="tr-TR" dirty="0"/>
          </a:p>
        </p:txBody>
      </p:sp>
      <p:sp>
        <p:nvSpPr>
          <p:cNvPr id="3" name="İçerik Yer Tutucusu 2"/>
          <p:cNvSpPr>
            <a:spLocks noGrp="1"/>
          </p:cNvSpPr>
          <p:nvPr>
            <p:ph idx="1"/>
          </p:nvPr>
        </p:nvSpPr>
        <p:spPr/>
        <p:txBody>
          <a:bodyPr/>
          <a:lstStyle/>
          <a:p>
            <a:r>
              <a:rPr lang="tr-TR" dirty="0" smtClean="0"/>
              <a:t>Kendinizi tanımlayacağınız ve beklentinizi gösteren bir mektup</a:t>
            </a:r>
          </a:p>
          <a:p>
            <a:r>
              <a:rPr lang="tr-TR" dirty="0" smtClean="0"/>
              <a:t>Kağıt ve Kalem</a:t>
            </a:r>
          </a:p>
          <a:p>
            <a:r>
              <a:rPr lang="tr-TR" dirty="0" smtClean="0"/>
              <a:t>Müze Kartı</a:t>
            </a:r>
          </a:p>
          <a:p>
            <a:r>
              <a:rPr lang="tr-TR" dirty="0" smtClean="0"/>
              <a:t>Herkes 2 slaytlık hobilerinizde bahsedilecek</a:t>
            </a:r>
            <a:endParaRPr lang="tr-TR" dirty="0"/>
          </a:p>
        </p:txBody>
      </p:sp>
    </p:spTree>
    <p:extLst>
      <p:ext uri="{BB962C8B-B14F-4D97-AF65-F5344CB8AC3E}">
        <p14:creationId xmlns:p14="http://schemas.microsoft.com/office/powerpoint/2010/main" val="181964005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solidFill>
                  <a:srgbClr val="C00000"/>
                </a:solidFill>
              </a:rPr>
              <a:t>YÖK’ e göre bu dersin içeriği</a:t>
            </a:r>
            <a:endParaRPr lang="tr-TR" b="1" dirty="0">
              <a:solidFill>
                <a:srgbClr val="C00000"/>
              </a:solidFill>
            </a:endParaRPr>
          </a:p>
        </p:txBody>
      </p:sp>
      <p:sp>
        <p:nvSpPr>
          <p:cNvPr id="3" name="İçerik Yer Tutucusu 2"/>
          <p:cNvSpPr>
            <a:spLocks noGrp="1"/>
          </p:cNvSpPr>
          <p:nvPr>
            <p:ph idx="1"/>
          </p:nvPr>
        </p:nvSpPr>
        <p:spPr/>
        <p:txBody>
          <a:bodyPr/>
          <a:lstStyle/>
          <a:p>
            <a:r>
              <a:rPr lang="tr-TR" dirty="0" smtClean="0"/>
              <a:t>Eğitimde </a:t>
            </a:r>
            <a:r>
              <a:rPr lang="tr-TR" dirty="0" err="1" smtClean="0"/>
              <a:t>formal</a:t>
            </a:r>
            <a:r>
              <a:rPr lang="tr-TR" dirty="0" smtClean="0"/>
              <a:t> program ve program dışı etkinlikler/ örtük program kavramları; örtük programla ilgili yaklaşımlar; bilişsel ve </a:t>
            </a:r>
            <a:r>
              <a:rPr lang="tr-TR" dirty="0" err="1" smtClean="0"/>
              <a:t>duyuşsal</a:t>
            </a:r>
            <a:r>
              <a:rPr lang="tr-TR" dirty="0" smtClean="0"/>
              <a:t> alan öğrenmeleri ve örtük program; bir ritüel yeri olarak okul; okulda program dışı etkinlikler olarak okul törenleri; okulda sosyal, kültürel, sportif ve sanatsal etkinliklerin önemi ve yönetimi; değerler eğitiminde örtük programın yeri ve önemi; değerler eğitimi açısından program dışı (anma, kutlama, buluşma, mezuniyet vd.) etkinlikler. </a:t>
            </a:r>
            <a:endParaRPr lang="tr-TR" dirty="0"/>
          </a:p>
        </p:txBody>
      </p:sp>
      <p:sp>
        <p:nvSpPr>
          <p:cNvPr id="4" name="Dikdörtgen 3"/>
          <p:cNvSpPr/>
          <p:nvPr/>
        </p:nvSpPr>
        <p:spPr>
          <a:xfrm>
            <a:off x="115909" y="6030769"/>
            <a:ext cx="12192000" cy="292388"/>
          </a:xfrm>
          <a:prstGeom prst="rect">
            <a:avLst/>
          </a:prstGeom>
        </p:spPr>
        <p:txBody>
          <a:bodyPr wrap="square">
            <a:spAutoFit/>
          </a:bodyPr>
          <a:lstStyle/>
          <a:p>
            <a:r>
              <a:rPr lang="tr-TR" sz="1300" dirty="0" smtClean="0">
                <a:hlinkClick r:id="rId2"/>
              </a:rPr>
              <a:t>https://www.yok.gov.tr/Documents/Kurumsal/egitim_ogretim_dairesi/Yeni-Ogretmen-Yetistirme-Lisans-Programlari/Beden_Egitimi_ve_Spor_Ogretmenligi_Lisans_Programi.pdf</a:t>
            </a:r>
            <a:endParaRPr lang="tr-TR" sz="1300" dirty="0"/>
          </a:p>
        </p:txBody>
      </p:sp>
    </p:spTree>
    <p:extLst>
      <p:ext uri="{BB962C8B-B14F-4D97-AF65-F5344CB8AC3E}">
        <p14:creationId xmlns:p14="http://schemas.microsoft.com/office/powerpoint/2010/main" val="384580020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tr-TR" b="1" dirty="0" smtClean="0">
                <a:solidFill>
                  <a:srgbClr val="C00000"/>
                </a:solidFill>
              </a:rPr>
              <a:t>Temel Kavramlar</a:t>
            </a:r>
          </a:p>
        </p:txBody>
      </p:sp>
      <p:sp>
        <p:nvSpPr>
          <p:cNvPr id="4099" name="Rectangle 3"/>
          <p:cNvSpPr>
            <a:spLocks noGrp="1" noChangeArrowheads="1"/>
          </p:cNvSpPr>
          <p:nvPr>
            <p:ph type="body" idx="1"/>
          </p:nvPr>
        </p:nvSpPr>
        <p:spPr>
          <a:xfrm>
            <a:off x="748048" y="1542288"/>
            <a:ext cx="10515600" cy="4729721"/>
          </a:xfrm>
        </p:spPr>
        <p:txBody>
          <a:bodyPr>
            <a:normAutofit/>
          </a:bodyPr>
          <a:lstStyle/>
          <a:p>
            <a:pPr eaLnBrk="1" hangingPunct="1"/>
            <a:r>
              <a:rPr lang="tr-TR" dirty="0" smtClean="0"/>
              <a:t>Eğitim:</a:t>
            </a:r>
          </a:p>
          <a:p>
            <a:pPr lvl="1">
              <a:lnSpc>
                <a:spcPct val="150000"/>
              </a:lnSpc>
            </a:pPr>
            <a:r>
              <a:rPr lang="tr-TR" dirty="0"/>
              <a:t>Bireysel bir </a:t>
            </a:r>
            <a:r>
              <a:rPr lang="tr-TR" u="sng" dirty="0"/>
              <a:t>süreçtir</a:t>
            </a:r>
            <a:r>
              <a:rPr lang="tr-TR" dirty="0"/>
              <a:t>. </a:t>
            </a:r>
            <a:endParaRPr lang="tr-TR" dirty="0" smtClean="0"/>
          </a:p>
          <a:p>
            <a:pPr lvl="1">
              <a:lnSpc>
                <a:spcPct val="150000"/>
              </a:lnSpc>
            </a:pPr>
            <a:r>
              <a:rPr lang="tr-TR" dirty="0" smtClean="0"/>
              <a:t>Eğitim okul öncesi, okul yaşamında ve sonrasında yani yaşam boyu devam eden süreçtir.</a:t>
            </a:r>
          </a:p>
          <a:p>
            <a:pPr lvl="1">
              <a:lnSpc>
                <a:spcPct val="150000"/>
              </a:lnSpc>
            </a:pPr>
            <a:r>
              <a:rPr lang="tr-TR" dirty="0" smtClean="0"/>
              <a:t>Eğitim mekanik değil, organik bir süreç içermelidir.</a:t>
            </a:r>
          </a:p>
          <a:p>
            <a:pPr lvl="1">
              <a:lnSpc>
                <a:spcPct val="150000"/>
              </a:lnSpc>
            </a:pPr>
            <a:r>
              <a:rPr lang="tr-TR" dirty="0" smtClean="0"/>
              <a:t>• Bireyin </a:t>
            </a:r>
            <a:r>
              <a:rPr lang="tr-TR" u="sng" dirty="0" smtClean="0"/>
              <a:t>yaşantıları</a:t>
            </a:r>
            <a:r>
              <a:rPr lang="tr-TR" dirty="0" smtClean="0"/>
              <a:t> sonucunda oluşan davranış değişikliği oluşturma sürecidir.</a:t>
            </a:r>
          </a:p>
          <a:p>
            <a:pPr lvl="1">
              <a:lnSpc>
                <a:spcPct val="150000"/>
              </a:lnSpc>
            </a:pPr>
            <a:endParaRPr lang="tr-TR" dirty="0" smtClean="0"/>
          </a:p>
        </p:txBody>
      </p:sp>
      <p:pic>
        <p:nvPicPr>
          <p:cNvPr id="2" name="Resim 1"/>
          <p:cNvPicPr>
            <a:picLocks noChangeAspect="1"/>
          </p:cNvPicPr>
          <p:nvPr/>
        </p:nvPicPr>
        <p:blipFill>
          <a:blip r:embed="rId2"/>
          <a:stretch>
            <a:fillRect/>
          </a:stretch>
        </p:blipFill>
        <p:spPr>
          <a:xfrm>
            <a:off x="7800000" y="4976110"/>
            <a:ext cx="3564000" cy="1872358"/>
          </a:xfrm>
          <a:prstGeom prst="rect">
            <a:avLst/>
          </a:prstGeom>
        </p:spPr>
      </p:pic>
    </p:spTree>
    <p:extLst>
      <p:ext uri="{BB962C8B-B14F-4D97-AF65-F5344CB8AC3E}">
        <p14:creationId xmlns:p14="http://schemas.microsoft.com/office/powerpoint/2010/main" val="932425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hangingPunct="1"/>
            <a:r>
              <a:rPr lang="tr-TR" b="1" dirty="0" smtClean="0">
                <a:solidFill>
                  <a:srgbClr val="C00000"/>
                </a:solidFill>
              </a:rPr>
              <a:t>Temel Kavramlar</a:t>
            </a:r>
          </a:p>
        </p:txBody>
      </p:sp>
      <p:sp>
        <p:nvSpPr>
          <p:cNvPr id="4099" name="Rectangle 3"/>
          <p:cNvSpPr>
            <a:spLocks noGrp="1" noChangeArrowheads="1"/>
          </p:cNvSpPr>
          <p:nvPr>
            <p:ph type="body" idx="1"/>
          </p:nvPr>
        </p:nvSpPr>
        <p:spPr>
          <a:xfrm>
            <a:off x="748048" y="1542288"/>
            <a:ext cx="10515600" cy="4729721"/>
          </a:xfrm>
        </p:spPr>
        <p:txBody>
          <a:bodyPr>
            <a:normAutofit/>
          </a:bodyPr>
          <a:lstStyle/>
          <a:p>
            <a:pPr eaLnBrk="1" hangingPunct="1"/>
            <a:r>
              <a:rPr lang="tr-TR" dirty="0" smtClean="0"/>
              <a:t>Davranış:</a:t>
            </a:r>
          </a:p>
          <a:p>
            <a:pPr lvl="1">
              <a:lnSpc>
                <a:spcPct val="150000"/>
              </a:lnSpc>
            </a:pPr>
            <a:r>
              <a:rPr lang="tr-TR" dirty="0" smtClean="0"/>
              <a:t>Bilişsel</a:t>
            </a:r>
          </a:p>
          <a:p>
            <a:pPr lvl="1">
              <a:lnSpc>
                <a:spcPct val="150000"/>
              </a:lnSpc>
            </a:pPr>
            <a:r>
              <a:rPr lang="tr-TR" dirty="0" err="1" smtClean="0"/>
              <a:t>Duyuşsal</a:t>
            </a:r>
            <a:endParaRPr lang="tr-TR" dirty="0" smtClean="0"/>
          </a:p>
          <a:p>
            <a:pPr lvl="1">
              <a:lnSpc>
                <a:spcPct val="150000"/>
              </a:lnSpc>
            </a:pPr>
            <a:r>
              <a:rPr lang="tr-TR" dirty="0" err="1" smtClean="0"/>
              <a:t>Psikomotor</a:t>
            </a:r>
            <a:endParaRPr lang="tr-TR" dirty="0" smtClean="0"/>
          </a:p>
        </p:txBody>
      </p:sp>
    </p:spTree>
    <p:extLst>
      <p:ext uri="{BB962C8B-B14F-4D97-AF65-F5344CB8AC3E}">
        <p14:creationId xmlns:p14="http://schemas.microsoft.com/office/powerpoint/2010/main" val="40867947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algn="ctr" eaLnBrk="1" hangingPunct="1"/>
            <a:r>
              <a:rPr lang="tr-TR" b="1" dirty="0" smtClean="0">
                <a:solidFill>
                  <a:srgbClr val="C00000"/>
                </a:solidFill>
              </a:rPr>
              <a:t>Davranış</a:t>
            </a:r>
            <a:endParaRPr lang="en-US" b="1" dirty="0" smtClean="0">
              <a:solidFill>
                <a:srgbClr val="C00000"/>
              </a:solidFill>
            </a:endParaRPr>
          </a:p>
        </p:txBody>
      </p:sp>
      <p:sp>
        <p:nvSpPr>
          <p:cNvPr id="11267" name="Rectangle 3"/>
          <p:cNvSpPr>
            <a:spLocks noGrp="1" noChangeArrowheads="1"/>
          </p:cNvSpPr>
          <p:nvPr>
            <p:ph type="body" idx="1"/>
          </p:nvPr>
        </p:nvSpPr>
        <p:spPr/>
        <p:txBody>
          <a:bodyPr/>
          <a:lstStyle/>
          <a:p>
            <a:pPr eaLnBrk="1" hangingPunct="1"/>
            <a:r>
              <a:rPr lang="tr-TR" smtClean="0"/>
              <a:t>Eğitim açısından davranışın, </a:t>
            </a:r>
          </a:p>
          <a:p>
            <a:pPr lvl="1" eaLnBrk="1" hangingPunct="1"/>
            <a:r>
              <a:rPr lang="tr-TR" smtClean="0"/>
              <a:t>Gözlenebilir, </a:t>
            </a:r>
          </a:p>
          <a:p>
            <a:pPr lvl="1" eaLnBrk="1" hangingPunct="1"/>
            <a:r>
              <a:rPr lang="tr-TR" smtClean="0"/>
              <a:t>Ölçülebilir,</a:t>
            </a:r>
          </a:p>
          <a:p>
            <a:pPr lvl="1" eaLnBrk="1" hangingPunct="1"/>
            <a:r>
              <a:rPr lang="tr-TR" smtClean="0"/>
              <a:t>İstenilir </a:t>
            </a:r>
          </a:p>
          <a:p>
            <a:pPr eaLnBrk="1" hangingPunct="1">
              <a:buFont typeface="Wingdings" pitchFamily="2" charset="2"/>
              <a:buNone/>
            </a:pPr>
            <a:r>
              <a:rPr lang="tr-TR" smtClean="0"/>
              <a:t>Olması gerekir.</a:t>
            </a:r>
            <a:endParaRPr lang="en-US" smtClean="0"/>
          </a:p>
        </p:txBody>
      </p:sp>
    </p:spTree>
    <p:extLst>
      <p:ext uri="{BB962C8B-B14F-4D97-AF65-F5344CB8AC3E}">
        <p14:creationId xmlns:p14="http://schemas.microsoft.com/office/powerpoint/2010/main" val="58710792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Resim 4"/>
          <p:cNvPicPr>
            <a:picLocks noChangeAspect="1"/>
          </p:cNvPicPr>
          <p:nvPr/>
        </p:nvPicPr>
        <p:blipFill>
          <a:blip r:embed="rId2"/>
          <a:stretch>
            <a:fillRect/>
          </a:stretch>
        </p:blipFill>
        <p:spPr>
          <a:xfrm>
            <a:off x="386367" y="193108"/>
            <a:ext cx="11333408" cy="6079105"/>
          </a:xfrm>
          <a:prstGeom prst="rect">
            <a:avLst/>
          </a:prstGeom>
        </p:spPr>
      </p:pic>
    </p:spTree>
    <p:extLst>
      <p:ext uri="{BB962C8B-B14F-4D97-AF65-F5344CB8AC3E}">
        <p14:creationId xmlns:p14="http://schemas.microsoft.com/office/powerpoint/2010/main" val="22142244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p:cNvSpPr>
            <a:spLocks noGrp="1" noChangeArrowheads="1"/>
          </p:cNvSpPr>
          <p:nvPr>
            <p:ph type="title"/>
          </p:nvPr>
        </p:nvSpPr>
        <p:spPr/>
        <p:txBody>
          <a:bodyPr/>
          <a:lstStyle/>
          <a:p>
            <a:pPr algn="ctr" eaLnBrk="1" hangingPunct="1"/>
            <a:r>
              <a:rPr lang="tr-TR" b="1" dirty="0" err="1" smtClean="0">
                <a:solidFill>
                  <a:srgbClr val="C00000"/>
                </a:solidFill>
              </a:rPr>
              <a:t>İnformal</a:t>
            </a:r>
            <a:r>
              <a:rPr lang="tr-TR" b="1" dirty="0" smtClean="0">
                <a:solidFill>
                  <a:srgbClr val="C00000"/>
                </a:solidFill>
              </a:rPr>
              <a:t> eğitim</a:t>
            </a:r>
          </a:p>
        </p:txBody>
      </p:sp>
      <p:sp>
        <p:nvSpPr>
          <p:cNvPr id="20483" name="Rectangle 3"/>
          <p:cNvSpPr>
            <a:spLocks noGrp="1" noChangeArrowheads="1"/>
          </p:cNvSpPr>
          <p:nvPr>
            <p:ph type="body" idx="1"/>
          </p:nvPr>
        </p:nvSpPr>
        <p:spPr/>
        <p:txBody>
          <a:bodyPr/>
          <a:lstStyle/>
          <a:p>
            <a:pPr eaLnBrk="1" hangingPunct="1"/>
            <a:r>
              <a:rPr lang="tr-TR" dirty="0" err="1" smtClean="0"/>
              <a:t>İnformal</a:t>
            </a:r>
            <a:r>
              <a:rPr lang="tr-TR" dirty="0" smtClean="0"/>
              <a:t> eğitimdeki öğrenmeler;</a:t>
            </a:r>
          </a:p>
          <a:p>
            <a:pPr lvl="1" eaLnBrk="1" hangingPunct="1"/>
            <a:r>
              <a:rPr lang="tr-TR" dirty="0" smtClean="0"/>
              <a:t> Ailede,</a:t>
            </a:r>
          </a:p>
          <a:p>
            <a:pPr lvl="1" eaLnBrk="1" hangingPunct="1"/>
            <a:r>
              <a:rPr lang="tr-TR" dirty="0" smtClean="0"/>
              <a:t>Sokakta,</a:t>
            </a:r>
          </a:p>
          <a:p>
            <a:pPr lvl="1" eaLnBrk="1" hangingPunct="1"/>
            <a:r>
              <a:rPr lang="tr-TR" dirty="0" smtClean="0"/>
              <a:t>İşyerinde,</a:t>
            </a:r>
          </a:p>
          <a:p>
            <a:pPr lvl="1" eaLnBrk="1" hangingPunct="1"/>
            <a:r>
              <a:rPr lang="tr-TR" dirty="0" smtClean="0"/>
              <a:t>Televizyondan,</a:t>
            </a:r>
          </a:p>
          <a:p>
            <a:pPr eaLnBrk="1" hangingPunct="1"/>
            <a:r>
              <a:rPr lang="tr-TR" dirty="0" smtClean="0"/>
              <a:t>Yaşam içinde kendiliğinden oluşur.</a:t>
            </a:r>
          </a:p>
          <a:p>
            <a:pPr lvl="1"/>
            <a:r>
              <a:rPr lang="tr-TR" dirty="0"/>
              <a:t>Gözlem</a:t>
            </a:r>
          </a:p>
          <a:p>
            <a:pPr lvl="1"/>
            <a:r>
              <a:rPr lang="tr-TR" dirty="0"/>
              <a:t>Taklit </a:t>
            </a:r>
          </a:p>
          <a:p>
            <a:pPr eaLnBrk="1" hangingPunct="1"/>
            <a:endParaRPr lang="tr-TR" dirty="0" smtClean="0"/>
          </a:p>
          <a:p>
            <a:pPr eaLnBrk="1" hangingPunct="1"/>
            <a:endParaRPr lang="tr-TR" dirty="0" smtClean="0"/>
          </a:p>
          <a:p>
            <a:pPr eaLnBrk="1" hangingPunct="1">
              <a:buFont typeface="Wingdings" pitchFamily="2" charset="2"/>
              <a:buNone/>
            </a:pPr>
            <a:endParaRPr lang="tr-TR" dirty="0" smtClean="0"/>
          </a:p>
        </p:txBody>
      </p:sp>
      <p:pic>
        <p:nvPicPr>
          <p:cNvPr id="1026" name="Picture 2" descr="informal education ile ilgili görsel sonuc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327820" y="2579330"/>
            <a:ext cx="5400000" cy="40500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090639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Rectangle 2"/>
          <p:cNvSpPr>
            <a:spLocks noGrp="1" noChangeArrowheads="1"/>
          </p:cNvSpPr>
          <p:nvPr>
            <p:ph type="title"/>
          </p:nvPr>
        </p:nvSpPr>
        <p:spPr>
          <a:xfrm>
            <a:off x="284407" y="0"/>
            <a:ext cx="11474003" cy="1325563"/>
          </a:xfrm>
        </p:spPr>
        <p:txBody>
          <a:bodyPr>
            <a:normAutofit/>
          </a:bodyPr>
          <a:lstStyle/>
          <a:p>
            <a:pPr eaLnBrk="1" hangingPunct="1"/>
            <a:r>
              <a:rPr lang="tr-TR" b="1" dirty="0">
                <a:solidFill>
                  <a:srgbClr val="C00000"/>
                </a:solidFill>
              </a:rPr>
              <a:t>Eğitim Programı-Öğretim Programı-Ders Programı</a:t>
            </a:r>
          </a:p>
        </p:txBody>
      </p:sp>
      <p:sp>
        <p:nvSpPr>
          <p:cNvPr id="41987" name="Oval 3"/>
          <p:cNvSpPr>
            <a:spLocks noChangeArrowheads="1"/>
          </p:cNvSpPr>
          <p:nvPr/>
        </p:nvSpPr>
        <p:spPr bwMode="auto">
          <a:xfrm>
            <a:off x="3663751" y="1448594"/>
            <a:ext cx="5183187" cy="4752975"/>
          </a:xfrm>
          <a:prstGeom prst="ellipse">
            <a:avLst/>
          </a:prstGeom>
          <a:solidFill>
            <a:schemeClr val="accent1"/>
          </a:solidFill>
          <a:ln w="9525">
            <a:solidFill>
              <a:schemeClr val="tx1"/>
            </a:solidFill>
            <a:round/>
            <a:headEnd/>
            <a:tailEnd/>
          </a:ln>
        </p:spPr>
        <p:txBody>
          <a:bodyPr wrap="none" anchor="ctr"/>
          <a:lstStyle/>
          <a:p>
            <a:pPr algn="ctr"/>
            <a:r>
              <a:rPr lang="tr-TR"/>
              <a:t>Eğitim Programı</a:t>
            </a:r>
          </a:p>
          <a:p>
            <a:pPr algn="ctr"/>
            <a:endParaRPr lang="tr-TR"/>
          </a:p>
          <a:p>
            <a:pPr algn="ctr"/>
            <a:endParaRPr lang="tr-TR"/>
          </a:p>
          <a:p>
            <a:pPr algn="ctr"/>
            <a:endParaRPr lang="tr-TR"/>
          </a:p>
          <a:p>
            <a:pPr algn="ctr"/>
            <a:endParaRPr lang="tr-TR"/>
          </a:p>
          <a:p>
            <a:pPr algn="ctr"/>
            <a:endParaRPr lang="tr-TR"/>
          </a:p>
          <a:p>
            <a:pPr algn="ctr"/>
            <a:endParaRPr lang="tr-TR"/>
          </a:p>
          <a:p>
            <a:pPr algn="ctr"/>
            <a:endParaRPr lang="tr-TR"/>
          </a:p>
          <a:p>
            <a:pPr algn="ctr"/>
            <a:endParaRPr lang="tr-TR"/>
          </a:p>
          <a:p>
            <a:pPr algn="ctr"/>
            <a:endParaRPr lang="tr-TR"/>
          </a:p>
          <a:p>
            <a:pPr algn="ctr"/>
            <a:endParaRPr lang="tr-TR"/>
          </a:p>
          <a:p>
            <a:pPr algn="ctr"/>
            <a:endParaRPr lang="tr-TR"/>
          </a:p>
          <a:p>
            <a:pPr algn="ctr"/>
            <a:endParaRPr lang="tr-TR"/>
          </a:p>
          <a:p>
            <a:pPr algn="ctr"/>
            <a:endParaRPr lang="tr-TR"/>
          </a:p>
          <a:p>
            <a:pPr algn="ctr"/>
            <a:endParaRPr lang="tr-TR"/>
          </a:p>
          <a:p>
            <a:pPr algn="ctr"/>
            <a:endParaRPr lang="tr-TR"/>
          </a:p>
        </p:txBody>
      </p:sp>
      <p:sp>
        <p:nvSpPr>
          <p:cNvPr id="41988" name="Oval 4"/>
          <p:cNvSpPr>
            <a:spLocks noChangeArrowheads="1"/>
          </p:cNvSpPr>
          <p:nvPr/>
        </p:nvSpPr>
        <p:spPr bwMode="auto">
          <a:xfrm>
            <a:off x="4583113" y="2205039"/>
            <a:ext cx="3600450" cy="3240087"/>
          </a:xfrm>
          <a:prstGeom prst="ellipse">
            <a:avLst/>
          </a:prstGeom>
          <a:solidFill>
            <a:schemeClr val="accent1"/>
          </a:solidFill>
          <a:ln w="9525">
            <a:solidFill>
              <a:schemeClr val="tx1"/>
            </a:solidFill>
            <a:round/>
            <a:headEnd/>
            <a:tailEnd/>
          </a:ln>
        </p:spPr>
        <p:txBody>
          <a:bodyPr wrap="none" anchor="ctr"/>
          <a:lstStyle/>
          <a:p>
            <a:pPr algn="ctr"/>
            <a:r>
              <a:rPr lang="tr-TR"/>
              <a:t>Öğretim programı </a:t>
            </a:r>
          </a:p>
        </p:txBody>
      </p:sp>
      <p:sp>
        <p:nvSpPr>
          <p:cNvPr id="41989" name="Oval 5"/>
          <p:cNvSpPr>
            <a:spLocks noChangeArrowheads="1"/>
          </p:cNvSpPr>
          <p:nvPr/>
        </p:nvSpPr>
        <p:spPr bwMode="auto">
          <a:xfrm>
            <a:off x="5664200" y="4076701"/>
            <a:ext cx="1511300" cy="1008063"/>
          </a:xfrm>
          <a:prstGeom prst="ellipse">
            <a:avLst/>
          </a:prstGeom>
          <a:solidFill>
            <a:schemeClr val="accent1"/>
          </a:solidFill>
          <a:ln w="9525">
            <a:solidFill>
              <a:schemeClr val="tx1"/>
            </a:solidFill>
            <a:round/>
            <a:headEnd/>
            <a:tailEnd/>
          </a:ln>
        </p:spPr>
        <p:txBody>
          <a:bodyPr wrap="none" anchor="ctr"/>
          <a:lstStyle/>
          <a:p>
            <a:pPr algn="ctr"/>
            <a:r>
              <a:rPr lang="tr-TR"/>
              <a:t>Ders programı</a:t>
            </a:r>
          </a:p>
        </p:txBody>
      </p:sp>
    </p:spTree>
    <p:extLst>
      <p:ext uri="{BB962C8B-B14F-4D97-AF65-F5344CB8AC3E}">
        <p14:creationId xmlns:p14="http://schemas.microsoft.com/office/powerpoint/2010/main" val="203708127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Resim 3"/>
          <p:cNvPicPr>
            <a:picLocks noChangeAspect="1"/>
          </p:cNvPicPr>
          <p:nvPr/>
        </p:nvPicPr>
        <p:blipFill>
          <a:blip r:embed="rId2"/>
          <a:stretch>
            <a:fillRect/>
          </a:stretch>
        </p:blipFill>
        <p:spPr>
          <a:xfrm>
            <a:off x="322482" y="1171978"/>
            <a:ext cx="11720807" cy="4177450"/>
          </a:xfrm>
          <a:prstGeom prst="rect">
            <a:avLst/>
          </a:prstGeom>
        </p:spPr>
      </p:pic>
      <p:cxnSp>
        <p:nvCxnSpPr>
          <p:cNvPr id="6" name="Düz Bağlayıcı 5"/>
          <p:cNvCxnSpPr/>
          <p:nvPr/>
        </p:nvCxnSpPr>
        <p:spPr>
          <a:xfrm>
            <a:off x="322482" y="1532586"/>
            <a:ext cx="2125015" cy="128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7" name="Düz Bağlayıcı 6"/>
          <p:cNvCxnSpPr/>
          <p:nvPr/>
        </p:nvCxnSpPr>
        <p:spPr>
          <a:xfrm>
            <a:off x="322482" y="2612265"/>
            <a:ext cx="2125015" cy="128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8" name="Düz Bağlayıcı 7"/>
          <p:cNvCxnSpPr/>
          <p:nvPr/>
        </p:nvCxnSpPr>
        <p:spPr>
          <a:xfrm>
            <a:off x="322482" y="3797121"/>
            <a:ext cx="2125015" cy="12878"/>
          </a:xfrm>
          <a:prstGeom prst="line">
            <a:avLst/>
          </a:prstGeom>
          <a:ln w="76200"/>
        </p:spPr>
        <p:style>
          <a:lnRef idx="1">
            <a:schemeClr val="accent1"/>
          </a:lnRef>
          <a:fillRef idx="0">
            <a:schemeClr val="accent1"/>
          </a:fillRef>
          <a:effectRef idx="0">
            <a:schemeClr val="accent1"/>
          </a:effectRef>
          <a:fontRef idx="minor">
            <a:schemeClr val="tx1"/>
          </a:fontRef>
        </p:style>
      </p:cxnSp>
      <p:cxnSp>
        <p:nvCxnSpPr>
          <p:cNvPr id="9" name="Düz Bağlayıcı 8"/>
          <p:cNvCxnSpPr/>
          <p:nvPr/>
        </p:nvCxnSpPr>
        <p:spPr>
          <a:xfrm>
            <a:off x="322481" y="4560396"/>
            <a:ext cx="2125015" cy="12878"/>
          </a:xfrm>
          <a:prstGeom prst="line">
            <a:avLst/>
          </a:prstGeom>
          <a:ln w="7620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6788902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408</TotalTime>
  <Words>696</Words>
  <Application>Microsoft Office PowerPoint</Application>
  <PresentationFormat>Geniş ekran</PresentationFormat>
  <Paragraphs>88</Paragraphs>
  <Slides>19</Slides>
  <Notes>0</Notes>
  <HiddenSlides>0</HiddenSlides>
  <MMClips>0</MMClips>
  <ScaleCrop>false</ScaleCrop>
  <HeadingPairs>
    <vt:vector size="6" baseType="variant">
      <vt:variant>
        <vt:lpstr>Kullanılan Yazı Tipleri</vt:lpstr>
      </vt:variant>
      <vt:variant>
        <vt:i4>4</vt:i4>
      </vt:variant>
      <vt:variant>
        <vt:lpstr>Tema</vt:lpstr>
      </vt:variant>
      <vt:variant>
        <vt:i4>1</vt:i4>
      </vt:variant>
      <vt:variant>
        <vt:lpstr>Slayt Başlıkları</vt:lpstr>
      </vt:variant>
      <vt:variant>
        <vt:i4>19</vt:i4>
      </vt:variant>
    </vt:vector>
  </HeadingPairs>
  <TitlesOfParts>
    <vt:vector size="24" baseType="lpstr">
      <vt:lpstr>Arial</vt:lpstr>
      <vt:lpstr>Calibri</vt:lpstr>
      <vt:lpstr>Calibri Light</vt:lpstr>
      <vt:lpstr>Wingdings</vt:lpstr>
      <vt:lpstr>Office Teması</vt:lpstr>
      <vt:lpstr>Eğitimde Program Dışı Etkinlikler </vt:lpstr>
      <vt:lpstr>YÖK’ e göre bu dersin içeriği</vt:lpstr>
      <vt:lpstr>Temel Kavramlar</vt:lpstr>
      <vt:lpstr>Temel Kavramlar</vt:lpstr>
      <vt:lpstr>Davranış</vt:lpstr>
      <vt:lpstr>PowerPoint Sunusu</vt:lpstr>
      <vt:lpstr>İnformal eğitim</vt:lpstr>
      <vt:lpstr>Eğitim Programı-Öğretim Programı-Ders Programı</vt:lpstr>
      <vt:lpstr>PowerPoint Sunusu</vt:lpstr>
      <vt:lpstr>PowerPoint Sunusu</vt:lpstr>
      <vt:lpstr>PowerPoint Sunusu</vt:lpstr>
      <vt:lpstr>PowerPoint Sunusu</vt:lpstr>
      <vt:lpstr>Örtük program</vt:lpstr>
      <vt:lpstr>Okullarda Yürütülen Ders Dışı Etkinlikler</vt:lpstr>
      <vt:lpstr>Türkiye ve Dünya’da Ders Dışı Etkinlikler</vt:lpstr>
      <vt:lpstr>Ders Dışı Etkinliklerin İşlevleri (Genel)</vt:lpstr>
      <vt:lpstr>Ders Dışı Etkinliklerin İşlevleri (Özel)</vt:lpstr>
      <vt:lpstr>PowerPoint Sunusu</vt:lpstr>
      <vt:lpstr>Haftaya Gelirken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Eğitimde Program Dışı Etkinlikler</dc:title>
  <dc:creator>THOSHIBA</dc:creator>
  <cp:lastModifiedBy>THOSHIBA</cp:lastModifiedBy>
  <cp:revision>14</cp:revision>
  <dcterms:created xsi:type="dcterms:W3CDTF">2019-09-23T09:11:28Z</dcterms:created>
  <dcterms:modified xsi:type="dcterms:W3CDTF">2019-09-25T08:47:18Z</dcterms:modified>
</cp:coreProperties>
</file>