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93" r:id="rId4"/>
    <p:sldId id="294" r:id="rId5"/>
    <p:sldId id="295" r:id="rId6"/>
    <p:sldId id="296" r:id="rId7"/>
    <p:sldId id="297" r:id="rId8"/>
    <p:sldId id="277" r:id="rId9"/>
    <p:sldId id="269" r:id="rId10"/>
    <p:sldId id="287" r:id="rId11"/>
    <p:sldId id="288" r:id="rId12"/>
    <p:sldId id="290" r:id="rId13"/>
    <p:sldId id="284" r:id="rId14"/>
    <p:sldId id="292" r:id="rId15"/>
    <p:sldId id="291" r:id="rId16"/>
    <p:sldId id="289" r:id="rId17"/>
    <p:sldId id="285" r:id="rId18"/>
    <p:sldId id="298" r:id="rId19"/>
    <p:sldId id="300" r:id="rId20"/>
    <p:sldId id="299" r:id="rId21"/>
    <p:sldId id="30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SHIBA" initials="T" lastIdx="1" clrIdx="0">
    <p:extLst>
      <p:ext uri="{19B8F6BF-5375-455C-9EA6-DF929625EA0E}">
        <p15:presenceInfo xmlns:p15="http://schemas.microsoft.com/office/powerpoint/2012/main" userId="THOSHIB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84919" autoAdjust="0"/>
  </p:normalViewPr>
  <p:slideViewPr>
    <p:cSldViewPr snapToGrid="0">
      <p:cViewPr varScale="1">
        <p:scale>
          <a:sx n="63" d="100"/>
          <a:sy n="63"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0AE6F-6042-4147-8250-17DF44F00E7B}" type="datetimeFigureOut">
              <a:rPr lang="en-US" smtClean="0"/>
              <a:t>10/10/2019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93298E-7F56-4FAE-9B3D-9050BFC849F4}" type="slidenum">
              <a:rPr lang="en-US" smtClean="0"/>
              <a:t>‹#›</a:t>
            </a:fld>
            <a:endParaRPr lang="en-US"/>
          </a:p>
        </p:txBody>
      </p:sp>
    </p:spTree>
    <p:extLst>
      <p:ext uri="{BB962C8B-B14F-4D97-AF65-F5344CB8AC3E}">
        <p14:creationId xmlns:p14="http://schemas.microsoft.com/office/powerpoint/2010/main" val="3056953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6AAC1-A637-4200-9BD1-EF77CEBBEC1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378056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6AAC1-A637-4200-9BD1-EF77CEBBEC1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3083914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6AAC1-A637-4200-9BD1-EF77CEBBEC1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222740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6AAC1-A637-4200-9BD1-EF77CEBBEC1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408456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6AAC1-A637-4200-9BD1-EF77CEBBEC1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354854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6AAC1-A637-4200-9BD1-EF77CEBBEC1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118709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6AAC1-A637-4200-9BD1-EF77CEBBEC12}"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369060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6AAC1-A637-4200-9BD1-EF77CEBBEC12}"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426822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6AAC1-A637-4200-9BD1-EF77CEBBEC12}"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278805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6AAC1-A637-4200-9BD1-EF77CEBBEC1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104632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6AAC1-A637-4200-9BD1-EF77CEBBEC1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857EE-48B1-41CA-9FFE-2460D4BEC75C}" type="slidenum">
              <a:rPr lang="en-US" smtClean="0"/>
              <a:t>‹#›</a:t>
            </a:fld>
            <a:endParaRPr lang="en-US"/>
          </a:p>
        </p:txBody>
      </p:sp>
    </p:spTree>
    <p:extLst>
      <p:ext uri="{BB962C8B-B14F-4D97-AF65-F5344CB8AC3E}">
        <p14:creationId xmlns:p14="http://schemas.microsoft.com/office/powerpoint/2010/main" val="308938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6AAC1-A637-4200-9BD1-EF77CEBBEC12}" type="datetimeFigureOut">
              <a:rPr lang="en-US" smtClean="0"/>
              <a:t>10/10/2019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857EE-48B1-41CA-9FFE-2460D4BEC75C}" type="slidenum">
              <a:rPr lang="en-US" smtClean="0"/>
              <a:t>‹#›</a:t>
            </a:fld>
            <a:endParaRPr lang="en-US"/>
          </a:p>
        </p:txBody>
      </p:sp>
    </p:spTree>
    <p:extLst>
      <p:ext uri="{BB962C8B-B14F-4D97-AF65-F5344CB8AC3E}">
        <p14:creationId xmlns:p14="http://schemas.microsoft.com/office/powerpoint/2010/main" val="451272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grenmeyoldasi.weebly.com/turgay-oumlnta351-blog/-etmde-lme-deerlendrme-ve-taksono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karin-hess.com/free-resour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marterbalanced.org/assessments/testing-technology/" TargetMode="External"/><Relationship Id="rId2" Type="http://schemas.openxmlformats.org/officeDocument/2006/relationships/hyperlink" Target="http://www.smarterbalanced.org/about/memb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solidFill>
                  <a:schemeClr val="accent1">
                    <a:lumMod val="75000"/>
                  </a:schemeClr>
                </a:solidFill>
              </a:rPr>
              <a:t>TAKSONOMİ</a:t>
            </a:r>
            <a:endParaRPr lang="en-US" b="1" dirty="0">
              <a:solidFill>
                <a:schemeClr val="accent1">
                  <a:lumMod val="75000"/>
                </a:schemeClr>
              </a:solidFill>
            </a:endParaRPr>
          </a:p>
        </p:txBody>
      </p:sp>
      <p:sp>
        <p:nvSpPr>
          <p:cNvPr id="3" name="Subtitle 2"/>
          <p:cNvSpPr>
            <a:spLocks noGrp="1"/>
          </p:cNvSpPr>
          <p:nvPr>
            <p:ph type="subTitle" idx="1"/>
          </p:nvPr>
        </p:nvSpPr>
        <p:spPr>
          <a:xfrm>
            <a:off x="1524000" y="4571999"/>
            <a:ext cx="9144000" cy="1201004"/>
          </a:xfrm>
        </p:spPr>
        <p:txBody>
          <a:bodyPr>
            <a:normAutofit/>
          </a:bodyPr>
          <a:lstStyle/>
          <a:p>
            <a:pPr algn="r"/>
            <a:r>
              <a:rPr lang="tr-TR" dirty="0" smtClean="0"/>
              <a:t>Dr. Erkan </a:t>
            </a:r>
            <a:r>
              <a:rPr lang="tr-TR" dirty="0" err="1" smtClean="0"/>
              <a:t>Atalmış</a:t>
            </a:r>
            <a:r>
              <a:rPr lang="tr-TR" dirty="0" smtClean="0"/>
              <a:t> </a:t>
            </a:r>
          </a:p>
          <a:p>
            <a:pPr algn="r"/>
            <a:endParaRPr lang="en-US" dirty="0"/>
          </a:p>
        </p:txBody>
      </p:sp>
    </p:spTree>
    <p:extLst>
      <p:ext uri="{BB962C8B-B14F-4D97-AF65-F5344CB8AC3E}">
        <p14:creationId xmlns:p14="http://schemas.microsoft.com/office/powerpoint/2010/main" val="1555024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00027" y="1125011"/>
          <a:ext cx="11095068" cy="5312093"/>
        </p:xfrm>
        <a:graphic>
          <a:graphicData uri="http://schemas.openxmlformats.org/drawingml/2006/table">
            <a:tbl>
              <a:tblPr/>
              <a:tblGrid>
                <a:gridCol w="3153336"/>
                <a:gridCol w="3854076"/>
                <a:gridCol w="4087656"/>
              </a:tblGrid>
              <a:tr h="536947">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Beceri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Tan</a:t>
                      </a:r>
                      <a:r>
                        <a:rPr kumimoji="0" lang="tr-T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ım</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Anahtar Kelimeler</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r>
              <a:tr h="91436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Bilgi </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Bilgiyi</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hatırlama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belirlemek, tanımlamak,</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adlandırmak,</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sınıflandırmak, tanımak, yeniden</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oluşturmak, izlemek</a:t>
                      </a: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r>
              <a:tr h="91436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Kavrama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Anlamı</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kavrama</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bir</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kavramı</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başka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sözcüklerle</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ifade</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etme</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özetlemek, değiştirmek, savunmak, başka</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sözcüklerle ifade etmek, yorumlamak,</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örnekler vermek</a:t>
                      </a: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640061">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Uygulama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Bilgi</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ya</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da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kavramı</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farklı</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bir</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bağlamda</a:t>
                      </a: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kullanma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oluşturmak, yapmak,</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yapılandırmak,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modellemek, tahmin etmek,</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hazırlamak</a:t>
                      </a: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r>
              <a:tr h="914368">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Analiz</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Tamamen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anlamak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için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bilgi</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ya</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kavramları</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parçalara</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ayırma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karşılaştırmak/farklılıkları bulmak,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parçalara ayırmak, ayırt etmek, seçmek,</a:t>
                      </a:r>
                      <a:r>
                        <a:rPr kumimoji="0" lang="tr-T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ayırmak</a:t>
                      </a: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640061">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Sentez</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Yeni</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bir</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şey</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oluşturmak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için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fikirleri</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bir</a:t>
                      </a: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araya</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getirme</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kategorilere</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ayırmak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genellemek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yeniden</a:t>
                      </a: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yapılandırmak</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r>
              <a:tr h="751736">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Değerlendirme</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Değerine yönelik yargılarda bulunma</a:t>
                      </a: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anose="05020102010507070707" pitchFamily="18" charset="2"/>
                        <a:defRPr sz="23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defRPr sz="20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defRPr>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defRPr>
                          <a:solidFill>
                            <a:schemeClr val="tx2"/>
                          </a:solidFill>
                          <a:latin typeface="Georgia" panose="02040502050405020303" pitchFamily="18" charset="0"/>
                        </a:defRPr>
                      </a:lvl4pPr>
                      <a:lvl5pPr marL="2057400" indent="-228600">
                        <a:spcBef>
                          <a:spcPct val="20000"/>
                        </a:spcBef>
                        <a:buClr>
                          <a:srgbClr val="8FB08C"/>
                        </a:buCl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defRPr>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değer</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biçmek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eleştirmek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yargıda</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bulunmak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kanıt</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göstermek</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desteklemek</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5" marR="91435" marT="45725" marB="4572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555089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876424" y="858515"/>
            <a:ext cx="9203055" cy="4746948"/>
          </a:xfrm>
          <a:prstGeom prst="rect">
            <a:avLst/>
          </a:prstGeom>
        </p:spPr>
      </p:pic>
    </p:spTree>
    <p:extLst>
      <p:ext uri="{BB962C8B-B14F-4D97-AF65-F5344CB8AC3E}">
        <p14:creationId xmlns:p14="http://schemas.microsoft.com/office/powerpoint/2010/main" val="8490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fontAlgn="base"/>
            <a:r>
              <a:rPr lang="en-US" dirty="0"/>
              <a:t>1. Knowing – knowing facts and procedures, recalling and understanding concepts</a:t>
            </a:r>
          </a:p>
          <a:p>
            <a:pPr fontAlgn="base"/>
            <a:r>
              <a:rPr lang="en-US" dirty="0"/>
              <a:t>2. Applying – applying concepts to solve problems; applying mathematics in a range of context</a:t>
            </a:r>
          </a:p>
          <a:p>
            <a:pPr fontAlgn="base"/>
            <a:r>
              <a:rPr lang="en-US" dirty="0"/>
              <a:t>3. Reasoning – solving novel problems, systematic thinking, inductive reasoning</a:t>
            </a:r>
          </a:p>
        </p:txBody>
      </p:sp>
      <p:sp>
        <p:nvSpPr>
          <p:cNvPr id="4" name="Unvan 1"/>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smtClean="0">
                <a:solidFill>
                  <a:schemeClr val="accent1">
                    <a:lumMod val="75000"/>
                  </a:schemeClr>
                </a:solidFill>
              </a:rPr>
              <a:t>TIMMS taksonomi</a:t>
            </a:r>
            <a:endParaRPr lang="tr-TR" b="1" dirty="0">
              <a:solidFill>
                <a:schemeClr val="accent1">
                  <a:lumMod val="75000"/>
                </a:schemeClr>
              </a:solidFill>
            </a:endParaRPr>
          </a:p>
        </p:txBody>
      </p:sp>
    </p:spTree>
    <p:extLst>
      <p:ext uri="{BB962C8B-B14F-4D97-AF65-F5344CB8AC3E}">
        <p14:creationId xmlns:p14="http://schemas.microsoft.com/office/powerpoint/2010/main" val="922503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515600" cy="1325563"/>
          </a:xfrm>
        </p:spPr>
        <p:txBody>
          <a:bodyPr/>
          <a:lstStyle/>
          <a:p>
            <a:r>
              <a:rPr lang="tr-TR" b="1" dirty="0" smtClean="0">
                <a:solidFill>
                  <a:schemeClr val="accent1">
                    <a:lumMod val="75000"/>
                  </a:schemeClr>
                </a:solidFill>
              </a:rPr>
              <a:t>TIMMS taksonomi</a:t>
            </a:r>
            <a:endParaRPr lang="tr-TR" b="1" dirty="0">
              <a:solidFill>
                <a:schemeClr val="accent1">
                  <a:lumMod val="75000"/>
                </a:schemeClr>
              </a:solidFill>
            </a:endParaRPr>
          </a:p>
        </p:txBody>
      </p:sp>
      <p:sp>
        <p:nvSpPr>
          <p:cNvPr id="3" name="İçerik Yer Tutucusu 2"/>
          <p:cNvSpPr>
            <a:spLocks noGrp="1"/>
          </p:cNvSpPr>
          <p:nvPr>
            <p:ph idx="1"/>
          </p:nvPr>
        </p:nvSpPr>
        <p:spPr>
          <a:xfrm>
            <a:off x="0" y="1158240"/>
            <a:ext cx="12466320" cy="5562599"/>
          </a:xfrm>
        </p:spPr>
        <p:txBody>
          <a:bodyPr>
            <a:normAutofit/>
          </a:bodyPr>
          <a:lstStyle/>
          <a:p>
            <a:r>
              <a:rPr lang="en-US" i="1" dirty="0" smtClean="0"/>
              <a:t>knowing</a:t>
            </a:r>
            <a:r>
              <a:rPr lang="en-US" dirty="0" smtClean="0"/>
              <a:t> </a:t>
            </a:r>
            <a:r>
              <a:rPr lang="en-US" dirty="0"/>
              <a:t>as including the following cognitive processes: recall, recognize, compute, retrieve, measure, classify, or order. </a:t>
            </a:r>
            <a:endParaRPr lang="tr-TR" dirty="0" smtClean="0"/>
          </a:p>
          <a:p>
            <a:r>
              <a:rPr lang="en-US" i="1" dirty="0" smtClean="0"/>
              <a:t>Applying</a:t>
            </a:r>
            <a:r>
              <a:rPr lang="en-US" dirty="0" smtClean="0"/>
              <a:t> </a:t>
            </a:r>
            <a:r>
              <a:rPr lang="en-US" dirty="0"/>
              <a:t>in mathematics is described as doing the following: select, represent, model, or solve routine problems. Items that require a student to r</a:t>
            </a:r>
            <a:r>
              <a:rPr lang="en-US" i="1" dirty="0"/>
              <a:t>eason</a:t>
            </a:r>
            <a:r>
              <a:rPr lang="en-US" dirty="0"/>
              <a:t> in mathematics require that a student be able to: analyze, generalize, specialize, integrate, synthesize, justify, or solve non-routine problems (Mullis et al., 2009). The science </a:t>
            </a:r>
            <a:r>
              <a:rPr lang="en-US" i="1" dirty="0"/>
              <a:t>knowing</a:t>
            </a:r>
            <a:r>
              <a:rPr lang="en-US" dirty="0"/>
              <a:t> domain includes thought processes of recall/recognize, define, describe, illustrate with examples, or use tools and procedures. The </a:t>
            </a:r>
            <a:r>
              <a:rPr lang="en-US" i="1" dirty="0"/>
              <a:t>applying</a:t>
            </a:r>
            <a:r>
              <a:rPr lang="en-US" dirty="0"/>
              <a:t> domain includes compare, contrast, classify, use models, relate, interpret information, find solutions, or explain. </a:t>
            </a:r>
            <a:endParaRPr lang="tr-TR" dirty="0" smtClean="0"/>
          </a:p>
          <a:p>
            <a:r>
              <a:rPr lang="en-US" i="1" dirty="0" smtClean="0"/>
              <a:t>Reasoning </a:t>
            </a:r>
            <a:r>
              <a:rPr lang="en-US" dirty="0"/>
              <a:t>in science requires students to analyze, integrate, synthesize, hypothesize, predict, design, draw conclusions, generalize, evaluate, or justify. </a:t>
            </a:r>
            <a:endParaRPr lang="tr-TR" dirty="0"/>
          </a:p>
        </p:txBody>
      </p:sp>
    </p:spTree>
    <p:extLst>
      <p:ext uri="{BB962C8B-B14F-4D97-AF65-F5344CB8AC3E}">
        <p14:creationId xmlns:p14="http://schemas.microsoft.com/office/powerpoint/2010/main" val="3525530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 y="182880"/>
            <a:ext cx="11201400" cy="5994083"/>
          </a:xfrm>
        </p:spPr>
        <p:txBody>
          <a:bodyPr>
            <a:normAutofit lnSpcReduction="10000"/>
          </a:bodyPr>
          <a:lstStyle/>
          <a:p>
            <a:r>
              <a:rPr lang="tr-TR" dirty="0"/>
              <a:t>Aşağıdaki bilişsel süreçleri de dahil ederek bilmek: hatırlama, tanıma, hesaplama, alma, ölçme, sınıflandırma veya düzen.</a:t>
            </a:r>
          </a:p>
          <a:p>
            <a:r>
              <a:rPr lang="tr-TR" dirty="0"/>
              <a:t>Matematikte uygulamak, aşağıdakileri yapmak olarak tanımlanmaktadır: rutin problemleri seçin, temsil edin, modelleyin ya da çözün. Öğrencinin matematikte akıl yürütmesini gerektiren öğeler, öğrencinin şunları yapabilmesini gerektirir: rutin olmayan problemleri analiz etme, genelleştirme, uzmanlaştırma, entegrasyon, sentezleme, haklı çıkarma veya çözme (</a:t>
            </a:r>
            <a:r>
              <a:rPr lang="tr-TR" dirty="0" err="1"/>
              <a:t>Mullis</a:t>
            </a:r>
            <a:r>
              <a:rPr lang="tr-TR" dirty="0"/>
              <a:t> ve diğerleri, 2009). Bilim bilme alanı, örneklerle hatırlama / tanıma, tanımlama, açıklama, örnekleme veya kullanma yöntemlerini ve araçlarını içerir. Uygulama alanı, karşılaştırma, kontrast, sınıflandırma, model kullanma, ilişkilendirme, bilgileri yorumlama, çözüm bulma veya açıklamayı içerir.</a:t>
            </a:r>
          </a:p>
          <a:p>
            <a:r>
              <a:rPr lang="tr-TR" dirty="0"/>
              <a:t>Bilimde akıl yürütme, öğrencilerin analiz etmelerini, bütünleşmelerini, sentezlenmelerini, </a:t>
            </a:r>
            <a:r>
              <a:rPr lang="tr-TR" dirty="0" err="1"/>
              <a:t>hipotezlemelerini</a:t>
            </a:r>
            <a:r>
              <a:rPr lang="tr-TR" dirty="0"/>
              <a:t>, tahmin etmelerini, tasarlamalarını, sonuç çıkarmalarını, genellemelerini, değerlendirmelerini veya haklı göstermelerini gerektirir.</a:t>
            </a:r>
          </a:p>
        </p:txBody>
      </p:sp>
      <p:sp>
        <p:nvSpPr>
          <p:cNvPr id="4" name="Metin kutusu 3"/>
          <p:cNvSpPr txBox="1"/>
          <p:nvPr/>
        </p:nvSpPr>
        <p:spPr>
          <a:xfrm>
            <a:off x="5120640" y="6324600"/>
            <a:ext cx="2984663" cy="369332"/>
          </a:xfrm>
          <a:prstGeom prst="rect">
            <a:avLst/>
          </a:prstGeom>
          <a:noFill/>
        </p:spPr>
        <p:txBody>
          <a:bodyPr wrap="none" rtlCol="0">
            <a:spAutoFit/>
          </a:bodyPr>
          <a:lstStyle/>
          <a:p>
            <a:r>
              <a:rPr lang="tr-TR" i="1" dirty="0" smtClean="0"/>
              <a:t>Google </a:t>
            </a:r>
            <a:r>
              <a:rPr lang="tr-TR" i="1" dirty="0" err="1" smtClean="0"/>
              <a:t>translate</a:t>
            </a:r>
            <a:r>
              <a:rPr lang="tr-TR" i="1" dirty="0" smtClean="0"/>
              <a:t> kullanılmıştır</a:t>
            </a:r>
            <a:endParaRPr lang="tr-TR" i="1" dirty="0"/>
          </a:p>
        </p:txBody>
      </p:sp>
    </p:spTree>
    <p:extLst>
      <p:ext uri="{BB962C8B-B14F-4D97-AF65-F5344CB8AC3E}">
        <p14:creationId xmlns:p14="http://schemas.microsoft.com/office/powerpoint/2010/main" val="154233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1045772" y="91588"/>
            <a:ext cx="8814508" cy="5080488"/>
          </a:xfrm>
          <a:prstGeom prst="rect">
            <a:avLst/>
          </a:prstGeom>
        </p:spPr>
      </p:pic>
      <p:sp>
        <p:nvSpPr>
          <p:cNvPr id="6" name="Dikdörtgen 5"/>
          <p:cNvSpPr/>
          <p:nvPr/>
        </p:nvSpPr>
        <p:spPr>
          <a:xfrm>
            <a:off x="1045772" y="5544235"/>
            <a:ext cx="10140388" cy="369332"/>
          </a:xfrm>
          <a:prstGeom prst="rect">
            <a:avLst/>
          </a:prstGeom>
        </p:spPr>
        <p:txBody>
          <a:bodyPr wrap="square">
            <a:spAutoFit/>
          </a:bodyPr>
          <a:lstStyle/>
          <a:p>
            <a:r>
              <a:rPr lang="tr-TR" dirty="0">
                <a:hlinkClick r:id="rId3"/>
              </a:rPr>
              <a:t>http://ogrenmeyoldasi.weebly.com/turgay-oumlnta351-blog/-etmde-lme-deerlendrme-ve-taksonom</a:t>
            </a:r>
            <a:endParaRPr lang="tr-TR" dirty="0"/>
          </a:p>
        </p:txBody>
      </p:sp>
    </p:spTree>
    <p:extLst>
      <p:ext uri="{BB962C8B-B14F-4D97-AF65-F5344CB8AC3E}">
        <p14:creationId xmlns:p14="http://schemas.microsoft.com/office/powerpoint/2010/main" val="4122977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515600" cy="1325563"/>
          </a:xfrm>
        </p:spPr>
        <p:txBody>
          <a:bodyPr/>
          <a:lstStyle/>
          <a:p>
            <a:r>
              <a:rPr lang="tr-TR" b="1" dirty="0" smtClean="0">
                <a:solidFill>
                  <a:schemeClr val="accent1">
                    <a:lumMod val="75000"/>
                  </a:schemeClr>
                </a:solidFill>
              </a:rPr>
              <a:t>DOK (Depth of Knowledge) - WEBB</a:t>
            </a:r>
            <a:endParaRPr lang="tr-TR" b="1" dirty="0">
              <a:solidFill>
                <a:schemeClr val="accent1">
                  <a:lumMod val="75000"/>
                </a:schemeClr>
              </a:solidFill>
            </a:endParaRPr>
          </a:p>
        </p:txBody>
      </p:sp>
      <p:sp>
        <p:nvSpPr>
          <p:cNvPr id="3" name="İçerik Yer Tutucusu 2"/>
          <p:cNvSpPr>
            <a:spLocks noGrp="1"/>
          </p:cNvSpPr>
          <p:nvPr>
            <p:ph idx="1"/>
          </p:nvPr>
        </p:nvSpPr>
        <p:spPr>
          <a:xfrm>
            <a:off x="838200" y="1825624"/>
            <a:ext cx="10515600" cy="4895215"/>
          </a:xfrm>
        </p:spPr>
        <p:txBody>
          <a:bodyPr>
            <a:normAutofit fontScale="92500" lnSpcReduction="20000"/>
          </a:bodyPr>
          <a:lstStyle/>
          <a:p>
            <a:r>
              <a:rPr lang="en-US" dirty="0"/>
              <a:t>DOK-1 Recall &amp; Reproduction — Recall a fact, term, principle, or concept; perform a routine procedure. </a:t>
            </a:r>
            <a:endParaRPr lang="tr-TR" dirty="0" smtClean="0"/>
          </a:p>
          <a:p>
            <a:r>
              <a:rPr lang="en-US" dirty="0" smtClean="0"/>
              <a:t>DOK-2 </a:t>
            </a:r>
            <a:r>
              <a:rPr lang="en-US" dirty="0"/>
              <a:t>Basic Application of Skills/Concepts — Use information, conceptual knowledge; select appropriate procedures for a task; perform two or more steps with decision points along the way; solve routine problems; organize or display data; interpret or use simple graphs. </a:t>
            </a:r>
            <a:endParaRPr lang="tr-TR" dirty="0" smtClean="0"/>
          </a:p>
          <a:p>
            <a:r>
              <a:rPr lang="en-US" dirty="0" smtClean="0"/>
              <a:t>DOK-3 </a:t>
            </a:r>
            <a:r>
              <a:rPr lang="en-US" dirty="0"/>
              <a:t>Strategic Thinking — Reason or develop a plan to approach a problem; employ some decision-making and justification; solve abstract, complex, or non-routine problems, complex. (DOK-3 problems often allow more than one possible answer.) </a:t>
            </a:r>
            <a:endParaRPr lang="tr-TR" dirty="0" smtClean="0"/>
          </a:p>
          <a:p>
            <a:r>
              <a:rPr lang="en-US" dirty="0" smtClean="0"/>
              <a:t>DOK-4 </a:t>
            </a:r>
            <a:r>
              <a:rPr lang="en-US" dirty="0"/>
              <a:t>Extended Thinking — Perform investigations or apply concepts and skills to the real world that require time to research, problem solve, and process multiple conditions of the problem or task; perform non-routine manipulations across disciplines, content areas, or multiple sources.</a:t>
            </a:r>
            <a:endParaRPr lang="tr-TR" dirty="0"/>
          </a:p>
        </p:txBody>
      </p:sp>
    </p:spTree>
    <p:extLst>
      <p:ext uri="{BB962C8B-B14F-4D97-AF65-F5344CB8AC3E}">
        <p14:creationId xmlns:p14="http://schemas.microsoft.com/office/powerpoint/2010/main" val="190379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515600" cy="1325563"/>
          </a:xfrm>
        </p:spPr>
        <p:txBody>
          <a:bodyPr/>
          <a:lstStyle/>
          <a:p>
            <a:r>
              <a:rPr lang="tr-TR" b="1" dirty="0" smtClean="0">
                <a:solidFill>
                  <a:schemeClr val="accent1">
                    <a:lumMod val="75000"/>
                  </a:schemeClr>
                </a:solidFill>
              </a:rPr>
              <a:t>DOK (Depth of Knowledge)</a:t>
            </a:r>
            <a:endParaRPr lang="tr-TR" b="1" dirty="0">
              <a:solidFill>
                <a:schemeClr val="accent1">
                  <a:lumMod val="75000"/>
                </a:schemeClr>
              </a:solidFill>
            </a:endParaRPr>
          </a:p>
        </p:txBody>
      </p:sp>
      <p:sp>
        <p:nvSpPr>
          <p:cNvPr id="3" name="İçerik Yer Tutucusu 2"/>
          <p:cNvSpPr>
            <a:spLocks noGrp="1"/>
          </p:cNvSpPr>
          <p:nvPr>
            <p:ph idx="1"/>
          </p:nvPr>
        </p:nvSpPr>
        <p:spPr>
          <a:xfrm>
            <a:off x="0" y="1109344"/>
            <a:ext cx="12054840" cy="5428616"/>
          </a:xfrm>
        </p:spPr>
        <p:txBody>
          <a:bodyPr>
            <a:noAutofit/>
          </a:bodyPr>
          <a:lstStyle/>
          <a:p>
            <a:pPr>
              <a:lnSpc>
                <a:spcPct val="100000"/>
              </a:lnSpc>
            </a:pPr>
            <a:r>
              <a:rPr lang="en-US" sz="2400" dirty="0"/>
              <a:t>DOK-1 </a:t>
            </a:r>
            <a:r>
              <a:rPr lang="en-US" sz="2400" dirty="0" err="1"/>
              <a:t>Hatırlama</a:t>
            </a:r>
            <a:r>
              <a:rPr lang="en-US" sz="2400" dirty="0"/>
              <a:t> </a:t>
            </a:r>
            <a:r>
              <a:rPr lang="en-US" sz="2400" dirty="0" err="1"/>
              <a:t>ve</a:t>
            </a:r>
            <a:r>
              <a:rPr lang="en-US" sz="2400" dirty="0"/>
              <a:t> </a:t>
            </a:r>
            <a:r>
              <a:rPr lang="en-US" sz="2400" dirty="0" err="1"/>
              <a:t>Üreme</a:t>
            </a:r>
            <a:r>
              <a:rPr lang="en-US" sz="2400" dirty="0"/>
              <a:t> - </a:t>
            </a:r>
            <a:r>
              <a:rPr lang="en-US" sz="2400" dirty="0" err="1"/>
              <a:t>Bir</a:t>
            </a:r>
            <a:r>
              <a:rPr lang="en-US" sz="2400" dirty="0"/>
              <a:t> </a:t>
            </a:r>
            <a:r>
              <a:rPr lang="en-US" sz="2400" dirty="0" err="1"/>
              <a:t>gerçeği</a:t>
            </a:r>
            <a:r>
              <a:rPr lang="en-US" sz="2400" dirty="0"/>
              <a:t>, </a:t>
            </a:r>
            <a:r>
              <a:rPr lang="en-US" sz="2400" dirty="0" err="1"/>
              <a:t>terimi</a:t>
            </a:r>
            <a:r>
              <a:rPr lang="en-US" sz="2400" dirty="0"/>
              <a:t>, </a:t>
            </a:r>
            <a:r>
              <a:rPr lang="en-US" sz="2400" dirty="0" err="1"/>
              <a:t>prensibi</a:t>
            </a:r>
            <a:r>
              <a:rPr lang="en-US" sz="2400" dirty="0"/>
              <a:t> </a:t>
            </a:r>
            <a:r>
              <a:rPr lang="en-US" sz="2400" dirty="0" err="1"/>
              <a:t>veya</a:t>
            </a:r>
            <a:r>
              <a:rPr lang="en-US" sz="2400" dirty="0"/>
              <a:t> </a:t>
            </a:r>
            <a:r>
              <a:rPr lang="en-US" sz="2400" dirty="0" err="1"/>
              <a:t>kavramı</a:t>
            </a:r>
            <a:r>
              <a:rPr lang="en-US" sz="2400" dirty="0"/>
              <a:t> </a:t>
            </a:r>
            <a:r>
              <a:rPr lang="en-US" sz="2400" dirty="0" err="1"/>
              <a:t>hatırlayın</a:t>
            </a:r>
            <a:r>
              <a:rPr lang="en-US" sz="2400" dirty="0"/>
              <a:t>; </a:t>
            </a:r>
            <a:r>
              <a:rPr lang="en-US" sz="2400" dirty="0" err="1"/>
              <a:t>rutin</a:t>
            </a:r>
            <a:r>
              <a:rPr lang="en-US" sz="2400" dirty="0"/>
              <a:t> </a:t>
            </a:r>
            <a:r>
              <a:rPr lang="en-US" sz="2400" dirty="0" err="1"/>
              <a:t>bir</a:t>
            </a:r>
            <a:r>
              <a:rPr lang="en-US" sz="2400" dirty="0"/>
              <a:t> </a:t>
            </a:r>
            <a:r>
              <a:rPr lang="en-US" sz="2400" dirty="0" err="1"/>
              <a:t>prosedür</a:t>
            </a:r>
            <a:r>
              <a:rPr lang="en-US" sz="2400" dirty="0"/>
              <a:t> </a:t>
            </a:r>
            <a:r>
              <a:rPr lang="en-US" sz="2400" dirty="0" err="1"/>
              <a:t>uygulayın</a:t>
            </a:r>
            <a:r>
              <a:rPr lang="en-US" sz="2400" dirty="0"/>
              <a:t>.</a:t>
            </a:r>
          </a:p>
          <a:p>
            <a:pPr>
              <a:lnSpc>
                <a:spcPct val="100000"/>
              </a:lnSpc>
            </a:pPr>
            <a:r>
              <a:rPr lang="tr-TR" sz="2400" dirty="0" smtClean="0"/>
              <a:t>  </a:t>
            </a:r>
            <a:r>
              <a:rPr lang="en-US" sz="2400" dirty="0" smtClean="0"/>
              <a:t>DOK-2 </a:t>
            </a:r>
            <a:r>
              <a:rPr lang="en-US" sz="2400" dirty="0" err="1"/>
              <a:t>Temel</a:t>
            </a:r>
            <a:r>
              <a:rPr lang="en-US" sz="2400" dirty="0"/>
              <a:t> </a:t>
            </a:r>
            <a:r>
              <a:rPr lang="en-US" sz="2400" dirty="0" err="1"/>
              <a:t>Beceri</a:t>
            </a:r>
            <a:r>
              <a:rPr lang="en-US" sz="2400" dirty="0"/>
              <a:t> / </a:t>
            </a:r>
            <a:r>
              <a:rPr lang="en-US" sz="2400" dirty="0" err="1"/>
              <a:t>Kavram</a:t>
            </a:r>
            <a:r>
              <a:rPr lang="en-US" sz="2400" dirty="0"/>
              <a:t> </a:t>
            </a:r>
            <a:r>
              <a:rPr lang="en-US" sz="2400" dirty="0" err="1"/>
              <a:t>Uygulamaları</a:t>
            </a:r>
            <a:r>
              <a:rPr lang="en-US" sz="2400" dirty="0"/>
              <a:t> - </a:t>
            </a:r>
            <a:r>
              <a:rPr lang="en-US" sz="2400" dirty="0" err="1"/>
              <a:t>Bilgiyi</a:t>
            </a:r>
            <a:r>
              <a:rPr lang="en-US" sz="2400" dirty="0"/>
              <a:t> </a:t>
            </a:r>
            <a:r>
              <a:rPr lang="en-US" sz="2400" dirty="0" err="1"/>
              <a:t>kullanma</a:t>
            </a:r>
            <a:r>
              <a:rPr lang="en-US" sz="2400" dirty="0"/>
              <a:t>, </a:t>
            </a:r>
            <a:r>
              <a:rPr lang="en-US" sz="2400" dirty="0" err="1"/>
              <a:t>kavramsal</a:t>
            </a:r>
            <a:r>
              <a:rPr lang="en-US" sz="2400" dirty="0"/>
              <a:t> </a:t>
            </a:r>
            <a:r>
              <a:rPr lang="en-US" sz="2400" dirty="0" err="1"/>
              <a:t>bilgi</a:t>
            </a:r>
            <a:r>
              <a:rPr lang="en-US" sz="2400" dirty="0"/>
              <a:t>; </a:t>
            </a:r>
            <a:r>
              <a:rPr lang="en-US" sz="2400" dirty="0" err="1" smtClean="0"/>
              <a:t>seçmek</a:t>
            </a:r>
            <a:r>
              <a:rPr lang="tr-TR" sz="2400" dirty="0" smtClean="0"/>
              <a:t> </a:t>
            </a:r>
            <a:r>
              <a:rPr lang="en-US" sz="2400" dirty="0" err="1" smtClean="0"/>
              <a:t>görev</a:t>
            </a:r>
            <a:r>
              <a:rPr lang="en-US" sz="2400" dirty="0" smtClean="0"/>
              <a:t> </a:t>
            </a:r>
            <a:r>
              <a:rPr lang="en-US" sz="2400" dirty="0" err="1"/>
              <a:t>için</a:t>
            </a:r>
            <a:r>
              <a:rPr lang="en-US" sz="2400" dirty="0"/>
              <a:t> </a:t>
            </a:r>
            <a:r>
              <a:rPr lang="en-US" sz="2400" dirty="0" err="1"/>
              <a:t>uygun</a:t>
            </a:r>
            <a:r>
              <a:rPr lang="en-US" sz="2400" dirty="0"/>
              <a:t> </a:t>
            </a:r>
            <a:r>
              <a:rPr lang="en-US" sz="2400" dirty="0" err="1"/>
              <a:t>prosedürler</a:t>
            </a:r>
            <a:r>
              <a:rPr lang="en-US" sz="2400" dirty="0"/>
              <a:t>; </a:t>
            </a:r>
            <a:r>
              <a:rPr lang="en-US" sz="2400" dirty="0" err="1"/>
              <a:t>Karar</a:t>
            </a:r>
            <a:r>
              <a:rPr lang="en-US" sz="2400" dirty="0"/>
              <a:t> </a:t>
            </a:r>
            <a:r>
              <a:rPr lang="en-US" sz="2400" dirty="0" err="1"/>
              <a:t>boyunca</a:t>
            </a:r>
            <a:r>
              <a:rPr lang="en-US" sz="2400" dirty="0"/>
              <a:t> </a:t>
            </a:r>
            <a:r>
              <a:rPr lang="en-US" sz="2400" dirty="0" err="1"/>
              <a:t>iki</a:t>
            </a:r>
            <a:r>
              <a:rPr lang="en-US" sz="2400" dirty="0"/>
              <a:t> </a:t>
            </a:r>
            <a:r>
              <a:rPr lang="en-US" sz="2400" dirty="0" err="1"/>
              <a:t>veya</a:t>
            </a:r>
            <a:r>
              <a:rPr lang="en-US" sz="2400" dirty="0"/>
              <a:t> </a:t>
            </a:r>
            <a:r>
              <a:rPr lang="en-US" sz="2400" dirty="0" err="1"/>
              <a:t>daha</a:t>
            </a:r>
            <a:r>
              <a:rPr lang="en-US" sz="2400" dirty="0"/>
              <a:t> </a:t>
            </a:r>
            <a:r>
              <a:rPr lang="en-US" sz="2400" dirty="0" err="1"/>
              <a:t>fazla</a:t>
            </a:r>
            <a:r>
              <a:rPr lang="en-US" sz="2400" dirty="0"/>
              <a:t> </a:t>
            </a:r>
            <a:r>
              <a:rPr lang="en-US" sz="2400" dirty="0" err="1"/>
              <a:t>adımı</a:t>
            </a:r>
            <a:r>
              <a:rPr lang="en-US" sz="2400" dirty="0"/>
              <a:t> </a:t>
            </a:r>
            <a:r>
              <a:rPr lang="en-US" sz="2400" dirty="0" err="1" smtClean="0"/>
              <a:t>gerçekleştirin</a:t>
            </a:r>
            <a:r>
              <a:rPr lang="en-US" sz="2400" dirty="0" smtClean="0"/>
              <a:t>.</a:t>
            </a:r>
            <a:r>
              <a:rPr lang="tr-TR" sz="2400" dirty="0" smtClean="0"/>
              <a:t> </a:t>
            </a:r>
            <a:r>
              <a:rPr lang="en-US" sz="2400" dirty="0" err="1" smtClean="0"/>
              <a:t>rutin</a:t>
            </a:r>
            <a:r>
              <a:rPr lang="en-US" sz="2400" dirty="0" smtClean="0"/>
              <a:t> </a:t>
            </a:r>
            <a:r>
              <a:rPr lang="en-US" sz="2400" dirty="0" err="1"/>
              <a:t>problemleri</a:t>
            </a:r>
            <a:r>
              <a:rPr lang="en-US" sz="2400" dirty="0"/>
              <a:t> </a:t>
            </a:r>
            <a:r>
              <a:rPr lang="en-US" sz="2400" dirty="0" err="1"/>
              <a:t>çözebilir</a:t>
            </a:r>
            <a:r>
              <a:rPr lang="en-US" sz="2400" dirty="0"/>
              <a:t>; </a:t>
            </a:r>
            <a:r>
              <a:rPr lang="en-US" sz="2400" dirty="0" err="1"/>
              <a:t>verileri</a:t>
            </a:r>
            <a:r>
              <a:rPr lang="en-US" sz="2400" dirty="0"/>
              <a:t> </a:t>
            </a:r>
            <a:r>
              <a:rPr lang="en-US" sz="2400" dirty="0" err="1"/>
              <a:t>düzenlemek</a:t>
            </a:r>
            <a:r>
              <a:rPr lang="en-US" sz="2400" dirty="0"/>
              <a:t> </a:t>
            </a:r>
            <a:r>
              <a:rPr lang="en-US" sz="2400" dirty="0" err="1"/>
              <a:t>veya</a:t>
            </a:r>
            <a:r>
              <a:rPr lang="en-US" sz="2400" dirty="0"/>
              <a:t> </a:t>
            </a:r>
            <a:r>
              <a:rPr lang="en-US" sz="2400" dirty="0" err="1"/>
              <a:t>görüntülemek</a:t>
            </a:r>
            <a:r>
              <a:rPr lang="en-US" sz="2400" dirty="0"/>
              <a:t>; </a:t>
            </a:r>
            <a:r>
              <a:rPr lang="en-US" sz="2400" dirty="0" err="1"/>
              <a:t>Basit</a:t>
            </a:r>
            <a:r>
              <a:rPr lang="en-US" sz="2400" dirty="0"/>
              <a:t> </a:t>
            </a:r>
            <a:r>
              <a:rPr lang="en-US" sz="2400" dirty="0" err="1"/>
              <a:t>grafikleri</a:t>
            </a:r>
            <a:r>
              <a:rPr lang="en-US" sz="2400" dirty="0"/>
              <a:t> </a:t>
            </a:r>
            <a:r>
              <a:rPr lang="en-US" sz="2400" dirty="0" err="1"/>
              <a:t>yorumlar</a:t>
            </a:r>
            <a:r>
              <a:rPr lang="en-US" sz="2400" dirty="0"/>
              <a:t> </a:t>
            </a:r>
            <a:r>
              <a:rPr lang="en-US" sz="2400" dirty="0" err="1"/>
              <a:t>veya</a:t>
            </a:r>
            <a:r>
              <a:rPr lang="en-US" sz="2400" dirty="0"/>
              <a:t> </a:t>
            </a:r>
            <a:r>
              <a:rPr lang="tr-TR" sz="2400" dirty="0" smtClean="0"/>
              <a:t> </a:t>
            </a:r>
            <a:r>
              <a:rPr lang="en-US" sz="2400" dirty="0" err="1" smtClean="0"/>
              <a:t>kullanır</a:t>
            </a:r>
            <a:r>
              <a:rPr lang="en-US" sz="2400" dirty="0"/>
              <a:t>.</a:t>
            </a:r>
          </a:p>
          <a:p>
            <a:pPr>
              <a:lnSpc>
                <a:spcPct val="100000"/>
              </a:lnSpc>
            </a:pPr>
            <a:r>
              <a:rPr lang="tr-TR" sz="2400" dirty="0" smtClean="0"/>
              <a:t>    </a:t>
            </a:r>
            <a:r>
              <a:rPr lang="en-US" sz="2400" dirty="0" smtClean="0"/>
              <a:t>DOK-3 </a:t>
            </a:r>
            <a:r>
              <a:rPr lang="en-US" sz="2400" dirty="0" err="1"/>
              <a:t>Stratejik</a:t>
            </a:r>
            <a:r>
              <a:rPr lang="en-US" sz="2400" dirty="0"/>
              <a:t> </a:t>
            </a:r>
            <a:r>
              <a:rPr lang="en-US" sz="2400" dirty="0" err="1"/>
              <a:t>Düşünme</a:t>
            </a:r>
            <a:r>
              <a:rPr lang="en-US" sz="2400" dirty="0"/>
              <a:t> - </a:t>
            </a:r>
            <a:r>
              <a:rPr lang="en-US" sz="2400" dirty="0" err="1"/>
              <a:t>Bir</a:t>
            </a:r>
            <a:r>
              <a:rPr lang="en-US" sz="2400" dirty="0"/>
              <a:t> </a:t>
            </a:r>
            <a:r>
              <a:rPr lang="en-US" sz="2400" dirty="0" err="1"/>
              <a:t>soruna</a:t>
            </a:r>
            <a:r>
              <a:rPr lang="en-US" sz="2400" dirty="0"/>
              <a:t> </a:t>
            </a:r>
            <a:r>
              <a:rPr lang="en-US" sz="2400" dirty="0" err="1"/>
              <a:t>yaklaşmak</a:t>
            </a:r>
            <a:r>
              <a:rPr lang="en-US" sz="2400" dirty="0"/>
              <a:t> </a:t>
            </a:r>
            <a:r>
              <a:rPr lang="en-US" sz="2400" dirty="0" err="1"/>
              <a:t>için</a:t>
            </a:r>
            <a:r>
              <a:rPr lang="en-US" sz="2400" dirty="0"/>
              <a:t> </a:t>
            </a:r>
            <a:r>
              <a:rPr lang="en-US" sz="2400" dirty="0" err="1"/>
              <a:t>bir</a:t>
            </a:r>
            <a:r>
              <a:rPr lang="en-US" sz="2400" dirty="0"/>
              <a:t> </a:t>
            </a:r>
            <a:r>
              <a:rPr lang="en-US" sz="2400" dirty="0" err="1"/>
              <a:t>planın</a:t>
            </a:r>
            <a:r>
              <a:rPr lang="en-US" sz="2400" dirty="0"/>
              <a:t> </a:t>
            </a:r>
            <a:r>
              <a:rPr lang="en-US" sz="2400" dirty="0" err="1"/>
              <a:t>nedeni</a:t>
            </a:r>
            <a:r>
              <a:rPr lang="en-US" sz="2400" dirty="0"/>
              <a:t> </a:t>
            </a:r>
            <a:r>
              <a:rPr lang="en-US" sz="2400" dirty="0" err="1"/>
              <a:t>ya</a:t>
            </a:r>
            <a:r>
              <a:rPr lang="en-US" sz="2400" dirty="0"/>
              <a:t> da </a:t>
            </a:r>
            <a:r>
              <a:rPr lang="en-US" sz="2400" dirty="0" err="1"/>
              <a:t>geliştirilmesi</a:t>
            </a:r>
            <a:r>
              <a:rPr lang="en-US" sz="2400" dirty="0"/>
              <a:t>; </a:t>
            </a:r>
            <a:r>
              <a:rPr lang="en-US" sz="2400" dirty="0" err="1"/>
              <a:t>biraz</a:t>
            </a:r>
            <a:r>
              <a:rPr lang="en-US" sz="2400" dirty="0"/>
              <a:t> </a:t>
            </a:r>
            <a:r>
              <a:rPr lang="en-US" sz="2400" dirty="0" err="1" smtClean="0"/>
              <a:t>kullan</a:t>
            </a:r>
            <a:r>
              <a:rPr lang="tr-TR" sz="2400" dirty="0" smtClean="0"/>
              <a:t> </a:t>
            </a:r>
            <a:r>
              <a:rPr lang="en-US" sz="2400" dirty="0" err="1" smtClean="0"/>
              <a:t>karar</a:t>
            </a:r>
            <a:r>
              <a:rPr lang="en-US" sz="2400" dirty="0" smtClean="0"/>
              <a:t> </a:t>
            </a:r>
            <a:r>
              <a:rPr lang="en-US" sz="2400" dirty="0" err="1"/>
              <a:t>verme</a:t>
            </a:r>
            <a:r>
              <a:rPr lang="en-US" sz="2400" dirty="0"/>
              <a:t> </a:t>
            </a:r>
            <a:r>
              <a:rPr lang="en-US" sz="2400" dirty="0" err="1"/>
              <a:t>ve</a:t>
            </a:r>
            <a:r>
              <a:rPr lang="en-US" sz="2400" dirty="0"/>
              <a:t> </a:t>
            </a:r>
            <a:r>
              <a:rPr lang="en-US" sz="2400" dirty="0" err="1"/>
              <a:t>gerekçelendirme</a:t>
            </a:r>
            <a:r>
              <a:rPr lang="en-US" sz="2400" dirty="0"/>
              <a:t>; </a:t>
            </a:r>
            <a:r>
              <a:rPr lang="en-US" sz="2400" dirty="0" err="1"/>
              <a:t>soyut</a:t>
            </a:r>
            <a:r>
              <a:rPr lang="en-US" sz="2400" dirty="0"/>
              <a:t>, </a:t>
            </a:r>
            <a:r>
              <a:rPr lang="en-US" sz="2400" dirty="0" err="1"/>
              <a:t>karmaşık</a:t>
            </a:r>
            <a:r>
              <a:rPr lang="en-US" sz="2400" dirty="0"/>
              <a:t> </a:t>
            </a:r>
            <a:r>
              <a:rPr lang="en-US" sz="2400" dirty="0" err="1"/>
              <a:t>veya</a:t>
            </a:r>
            <a:r>
              <a:rPr lang="en-US" sz="2400" dirty="0"/>
              <a:t> </a:t>
            </a:r>
            <a:r>
              <a:rPr lang="en-US" sz="2400" dirty="0" err="1"/>
              <a:t>rutin</a:t>
            </a:r>
            <a:r>
              <a:rPr lang="en-US" sz="2400" dirty="0"/>
              <a:t> </a:t>
            </a:r>
            <a:r>
              <a:rPr lang="en-US" sz="2400" dirty="0" err="1"/>
              <a:t>olmayan</a:t>
            </a:r>
            <a:r>
              <a:rPr lang="en-US" sz="2400" dirty="0"/>
              <a:t> </a:t>
            </a:r>
            <a:r>
              <a:rPr lang="en-US" sz="2400" dirty="0" err="1"/>
              <a:t>problemleri</a:t>
            </a:r>
            <a:r>
              <a:rPr lang="en-US" sz="2400" dirty="0"/>
              <a:t> </a:t>
            </a:r>
            <a:r>
              <a:rPr lang="tr-TR" sz="2400" dirty="0" smtClean="0"/>
              <a:t> </a:t>
            </a:r>
            <a:r>
              <a:rPr lang="en-US" sz="2400" dirty="0" err="1" smtClean="0"/>
              <a:t>çözebilecek</a:t>
            </a:r>
            <a:r>
              <a:rPr lang="en-US" sz="2400" dirty="0" smtClean="0"/>
              <a:t>,</a:t>
            </a:r>
            <a:r>
              <a:rPr lang="tr-TR" sz="2400" dirty="0" smtClean="0"/>
              <a:t> </a:t>
            </a:r>
            <a:r>
              <a:rPr lang="en-US" sz="2400" dirty="0" err="1" smtClean="0"/>
              <a:t>kompleksi</a:t>
            </a:r>
            <a:r>
              <a:rPr lang="en-US" sz="2400" dirty="0"/>
              <a:t>. (DOK-3 </a:t>
            </a:r>
            <a:r>
              <a:rPr lang="en-US" sz="2400" dirty="0" err="1"/>
              <a:t>problemleri</a:t>
            </a:r>
            <a:r>
              <a:rPr lang="en-US" sz="2400" dirty="0"/>
              <a:t> </a:t>
            </a:r>
            <a:r>
              <a:rPr lang="en-US" sz="2400" dirty="0" err="1"/>
              <a:t>genellikle</a:t>
            </a:r>
            <a:r>
              <a:rPr lang="en-US" sz="2400" dirty="0"/>
              <a:t> </a:t>
            </a:r>
            <a:r>
              <a:rPr lang="en-US" sz="2400" dirty="0" err="1"/>
              <a:t>birden</a:t>
            </a:r>
            <a:r>
              <a:rPr lang="en-US" sz="2400" dirty="0"/>
              <a:t> </a:t>
            </a:r>
            <a:r>
              <a:rPr lang="en-US" sz="2400" dirty="0" err="1"/>
              <a:t>fazla</a:t>
            </a:r>
            <a:r>
              <a:rPr lang="en-US" sz="2400" dirty="0"/>
              <a:t> </a:t>
            </a:r>
            <a:r>
              <a:rPr lang="en-US" sz="2400" dirty="0" err="1"/>
              <a:t>cevap</a:t>
            </a:r>
            <a:r>
              <a:rPr lang="en-US" sz="2400" dirty="0"/>
              <a:t> </a:t>
            </a:r>
            <a:r>
              <a:rPr lang="en-US" sz="2400" dirty="0" err="1"/>
              <a:t>verebilir</a:t>
            </a:r>
            <a:r>
              <a:rPr lang="en-US" sz="2400" dirty="0"/>
              <a:t>.)</a:t>
            </a:r>
          </a:p>
          <a:p>
            <a:pPr>
              <a:lnSpc>
                <a:spcPct val="100000"/>
              </a:lnSpc>
            </a:pPr>
            <a:r>
              <a:rPr lang="tr-TR" sz="2400" dirty="0" smtClean="0"/>
              <a:t>   </a:t>
            </a:r>
            <a:r>
              <a:rPr lang="en-US" sz="2400" dirty="0" smtClean="0"/>
              <a:t>DOK-4 </a:t>
            </a:r>
            <a:r>
              <a:rPr lang="en-US" sz="2400" dirty="0" err="1"/>
              <a:t>Genişletilmiş</a:t>
            </a:r>
            <a:r>
              <a:rPr lang="en-US" sz="2400" dirty="0"/>
              <a:t> </a:t>
            </a:r>
            <a:r>
              <a:rPr lang="en-US" sz="2400" dirty="0" err="1"/>
              <a:t>Düşünme</a:t>
            </a:r>
            <a:r>
              <a:rPr lang="en-US" sz="2400" dirty="0"/>
              <a:t> - </a:t>
            </a:r>
            <a:r>
              <a:rPr lang="en-US" sz="2400" dirty="0" err="1"/>
              <a:t>Gerçek</a:t>
            </a:r>
            <a:r>
              <a:rPr lang="en-US" sz="2400" dirty="0"/>
              <a:t> </a:t>
            </a:r>
            <a:r>
              <a:rPr lang="en-US" sz="2400" dirty="0" err="1"/>
              <a:t>dünyaya</a:t>
            </a:r>
            <a:r>
              <a:rPr lang="en-US" sz="2400" dirty="0"/>
              <a:t> </a:t>
            </a:r>
            <a:r>
              <a:rPr lang="en-US" sz="2400" dirty="0" err="1"/>
              <a:t>araştırmalar</a:t>
            </a:r>
            <a:r>
              <a:rPr lang="en-US" sz="2400" dirty="0"/>
              <a:t> </a:t>
            </a:r>
            <a:r>
              <a:rPr lang="en-US" sz="2400" dirty="0" err="1"/>
              <a:t>yapın</a:t>
            </a:r>
            <a:r>
              <a:rPr lang="en-US" sz="2400" dirty="0"/>
              <a:t> </a:t>
            </a:r>
            <a:r>
              <a:rPr lang="en-US" sz="2400" dirty="0" err="1"/>
              <a:t>ya</a:t>
            </a:r>
            <a:r>
              <a:rPr lang="en-US" sz="2400" dirty="0"/>
              <a:t> da </a:t>
            </a:r>
            <a:r>
              <a:rPr lang="en-US" sz="2400" dirty="0" err="1"/>
              <a:t>kavram</a:t>
            </a:r>
            <a:r>
              <a:rPr lang="en-US" sz="2400" dirty="0"/>
              <a:t> </a:t>
            </a:r>
            <a:r>
              <a:rPr lang="en-US" sz="2400" dirty="0" err="1"/>
              <a:t>ve</a:t>
            </a:r>
            <a:r>
              <a:rPr lang="en-US" sz="2400" dirty="0"/>
              <a:t> </a:t>
            </a:r>
            <a:r>
              <a:rPr lang="en-US" sz="2400" dirty="0" err="1"/>
              <a:t>becerileri</a:t>
            </a:r>
            <a:r>
              <a:rPr lang="en-US" sz="2400" dirty="0"/>
              <a:t> </a:t>
            </a:r>
            <a:r>
              <a:rPr lang="en-US" sz="2400" dirty="0" err="1" smtClean="0"/>
              <a:t>uygulayın</a:t>
            </a:r>
            <a:r>
              <a:rPr lang="en-US" sz="2400" dirty="0" smtClean="0"/>
              <a:t>.</a:t>
            </a:r>
            <a:r>
              <a:rPr lang="tr-TR" sz="2400" dirty="0"/>
              <a:t> </a:t>
            </a:r>
            <a:r>
              <a:rPr lang="en-US" sz="2400" dirty="0" err="1" smtClean="0"/>
              <a:t>araştırma</a:t>
            </a:r>
            <a:r>
              <a:rPr lang="en-US" sz="2400" dirty="0"/>
              <a:t>, problem </a:t>
            </a:r>
            <a:r>
              <a:rPr lang="en-US" sz="2400" dirty="0" err="1"/>
              <a:t>çözme</a:t>
            </a:r>
            <a:r>
              <a:rPr lang="en-US" sz="2400" dirty="0"/>
              <a:t> </a:t>
            </a:r>
            <a:r>
              <a:rPr lang="en-US" sz="2400" dirty="0" err="1"/>
              <a:t>ve</a:t>
            </a:r>
            <a:r>
              <a:rPr lang="en-US" sz="2400" dirty="0"/>
              <a:t> problem </a:t>
            </a:r>
            <a:r>
              <a:rPr lang="en-US" sz="2400" dirty="0" err="1"/>
              <a:t>veya</a:t>
            </a:r>
            <a:r>
              <a:rPr lang="en-US" sz="2400" dirty="0"/>
              <a:t> </a:t>
            </a:r>
            <a:r>
              <a:rPr lang="en-US" sz="2400" dirty="0" err="1"/>
              <a:t>görevin</a:t>
            </a:r>
            <a:r>
              <a:rPr lang="en-US" sz="2400" dirty="0"/>
              <a:t> </a:t>
            </a:r>
            <a:r>
              <a:rPr lang="en-US" sz="2400" dirty="0" err="1"/>
              <a:t>birçok</a:t>
            </a:r>
            <a:r>
              <a:rPr lang="en-US" sz="2400" dirty="0"/>
              <a:t> </a:t>
            </a:r>
            <a:r>
              <a:rPr lang="en-US" sz="2400" dirty="0" err="1"/>
              <a:t>koşulunu</a:t>
            </a:r>
            <a:r>
              <a:rPr lang="en-US" sz="2400" dirty="0"/>
              <a:t> </a:t>
            </a:r>
            <a:r>
              <a:rPr lang="en-US" sz="2400" dirty="0" err="1"/>
              <a:t>işlemeye</a:t>
            </a:r>
            <a:r>
              <a:rPr lang="en-US" sz="2400" dirty="0"/>
              <a:t> </a:t>
            </a:r>
            <a:r>
              <a:rPr lang="en-US" sz="2400" dirty="0" err="1"/>
              <a:t>zaman</a:t>
            </a:r>
            <a:r>
              <a:rPr lang="en-US" sz="2400" dirty="0"/>
              <a:t> </a:t>
            </a:r>
            <a:r>
              <a:rPr lang="en-US" sz="2400" dirty="0" err="1" smtClean="0"/>
              <a:t>ayırmak</a:t>
            </a:r>
            <a:r>
              <a:rPr lang="en-US" sz="2400" dirty="0" smtClean="0"/>
              <a:t>;</a:t>
            </a:r>
            <a:r>
              <a:rPr lang="tr-TR" sz="2400" dirty="0" smtClean="0"/>
              <a:t> </a:t>
            </a:r>
            <a:r>
              <a:rPr lang="en-US" sz="2400" dirty="0" err="1" smtClean="0"/>
              <a:t>disiplinler</a:t>
            </a:r>
            <a:r>
              <a:rPr lang="en-US" sz="2400" dirty="0"/>
              <a:t>, </a:t>
            </a:r>
            <a:r>
              <a:rPr lang="en-US" sz="2400" dirty="0" err="1" smtClean="0"/>
              <a:t>içerik</a:t>
            </a:r>
            <a:r>
              <a:rPr lang="tr-TR" sz="2400" dirty="0" smtClean="0"/>
              <a:t> </a:t>
            </a:r>
            <a:r>
              <a:rPr lang="en-US" sz="2400" dirty="0" err="1" smtClean="0"/>
              <a:t>alanları</a:t>
            </a:r>
            <a:r>
              <a:rPr lang="en-US" sz="2400" dirty="0" smtClean="0"/>
              <a:t> </a:t>
            </a:r>
            <a:r>
              <a:rPr lang="en-US" sz="2400" dirty="0" err="1"/>
              <a:t>veya</a:t>
            </a:r>
            <a:r>
              <a:rPr lang="en-US" sz="2400" dirty="0"/>
              <a:t> </a:t>
            </a:r>
            <a:r>
              <a:rPr lang="en-US" sz="2400" dirty="0" err="1"/>
              <a:t>çoklu</a:t>
            </a:r>
            <a:r>
              <a:rPr lang="en-US" sz="2400" dirty="0"/>
              <a:t> </a:t>
            </a:r>
            <a:r>
              <a:rPr lang="en-US" sz="2400" dirty="0" err="1"/>
              <a:t>kaynaklar</a:t>
            </a:r>
            <a:r>
              <a:rPr lang="en-US" sz="2400" dirty="0"/>
              <a:t> </a:t>
            </a:r>
            <a:r>
              <a:rPr lang="en-US" sz="2400" dirty="0" err="1"/>
              <a:t>arasında</a:t>
            </a:r>
            <a:r>
              <a:rPr lang="en-US" sz="2400" dirty="0"/>
              <a:t> </a:t>
            </a:r>
            <a:r>
              <a:rPr lang="en-US" sz="2400" dirty="0" err="1"/>
              <a:t>rutin</a:t>
            </a:r>
            <a:r>
              <a:rPr lang="en-US" sz="2400" dirty="0"/>
              <a:t> </a:t>
            </a:r>
            <a:r>
              <a:rPr lang="en-US" sz="2400" dirty="0" err="1"/>
              <a:t>olmayan</a:t>
            </a:r>
            <a:r>
              <a:rPr lang="en-US" sz="2400" dirty="0"/>
              <a:t> </a:t>
            </a:r>
            <a:r>
              <a:rPr lang="en-US" sz="2400" dirty="0" err="1"/>
              <a:t>işlemler</a:t>
            </a:r>
            <a:r>
              <a:rPr lang="en-US" sz="2400" dirty="0"/>
              <a:t> </a:t>
            </a:r>
            <a:r>
              <a:rPr lang="en-US" sz="2400" dirty="0" err="1"/>
              <a:t>yapın</a:t>
            </a:r>
            <a:r>
              <a:rPr lang="en-US" sz="2400" dirty="0"/>
              <a:t>.</a:t>
            </a:r>
            <a:endParaRPr lang="tr-TR" sz="2400" dirty="0"/>
          </a:p>
        </p:txBody>
      </p:sp>
      <p:sp>
        <p:nvSpPr>
          <p:cNvPr id="4" name="Metin kutusu 3"/>
          <p:cNvSpPr txBox="1"/>
          <p:nvPr/>
        </p:nvSpPr>
        <p:spPr>
          <a:xfrm>
            <a:off x="5303520" y="6537960"/>
            <a:ext cx="2984663" cy="369332"/>
          </a:xfrm>
          <a:prstGeom prst="rect">
            <a:avLst/>
          </a:prstGeom>
          <a:noFill/>
        </p:spPr>
        <p:txBody>
          <a:bodyPr wrap="none" rtlCol="0">
            <a:spAutoFit/>
          </a:bodyPr>
          <a:lstStyle/>
          <a:p>
            <a:r>
              <a:rPr lang="tr-TR" i="1" dirty="0" smtClean="0"/>
              <a:t>Google </a:t>
            </a:r>
            <a:r>
              <a:rPr lang="tr-TR" i="1" dirty="0" err="1" smtClean="0"/>
              <a:t>translate</a:t>
            </a:r>
            <a:r>
              <a:rPr lang="tr-TR" i="1" dirty="0" smtClean="0"/>
              <a:t> kullanılmıştır</a:t>
            </a:r>
            <a:endParaRPr lang="tr-TR" i="1" dirty="0"/>
          </a:p>
        </p:txBody>
      </p:sp>
    </p:spTree>
    <p:extLst>
      <p:ext uri="{BB962C8B-B14F-4D97-AF65-F5344CB8AC3E}">
        <p14:creationId xmlns:p14="http://schemas.microsoft.com/office/powerpoint/2010/main" val="984613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515600" cy="1325563"/>
          </a:xfrm>
        </p:spPr>
        <p:txBody>
          <a:bodyPr/>
          <a:lstStyle/>
          <a:p>
            <a:r>
              <a:rPr lang="tr-TR" b="1" dirty="0" smtClean="0">
                <a:solidFill>
                  <a:schemeClr val="accent1">
                    <a:lumMod val="75000"/>
                  </a:schemeClr>
                </a:solidFill>
              </a:rPr>
              <a:t>HESS Taksonomi</a:t>
            </a:r>
            <a:endParaRPr lang="tr-TR" b="1" dirty="0">
              <a:solidFill>
                <a:schemeClr val="accent1">
                  <a:lumMod val="75000"/>
                </a:schemeClr>
              </a:solidFill>
            </a:endParaRPr>
          </a:p>
        </p:txBody>
      </p:sp>
      <p:pic>
        <p:nvPicPr>
          <p:cNvPr id="5" name="Resim 4"/>
          <p:cNvPicPr>
            <a:picLocks noChangeAspect="1"/>
          </p:cNvPicPr>
          <p:nvPr/>
        </p:nvPicPr>
        <p:blipFill>
          <a:blip r:embed="rId2"/>
          <a:stretch>
            <a:fillRect/>
          </a:stretch>
        </p:blipFill>
        <p:spPr>
          <a:xfrm>
            <a:off x="1930717" y="1325563"/>
            <a:ext cx="8032215" cy="5410517"/>
          </a:xfrm>
          <a:prstGeom prst="rect">
            <a:avLst/>
          </a:prstGeom>
        </p:spPr>
      </p:pic>
      <p:sp>
        <p:nvSpPr>
          <p:cNvPr id="6" name="Metin kutusu 5"/>
          <p:cNvSpPr txBox="1"/>
          <p:nvPr/>
        </p:nvSpPr>
        <p:spPr>
          <a:xfrm>
            <a:off x="6111240" y="914400"/>
            <a:ext cx="896399" cy="553998"/>
          </a:xfrm>
          <a:prstGeom prst="rect">
            <a:avLst/>
          </a:prstGeom>
          <a:noFill/>
        </p:spPr>
        <p:txBody>
          <a:bodyPr wrap="none" rtlCol="0">
            <a:spAutoFit/>
          </a:bodyPr>
          <a:lstStyle/>
          <a:p>
            <a:r>
              <a:rPr lang="tr-TR" sz="3000" b="1" dirty="0" smtClean="0"/>
              <a:t>DOK</a:t>
            </a:r>
            <a:endParaRPr lang="tr-TR" sz="3000" b="1" dirty="0"/>
          </a:p>
        </p:txBody>
      </p:sp>
      <p:sp>
        <p:nvSpPr>
          <p:cNvPr id="7" name="Metin kutusu 6"/>
          <p:cNvSpPr txBox="1"/>
          <p:nvPr/>
        </p:nvSpPr>
        <p:spPr>
          <a:xfrm>
            <a:off x="259236" y="3893661"/>
            <a:ext cx="1412246" cy="553998"/>
          </a:xfrm>
          <a:prstGeom prst="rect">
            <a:avLst/>
          </a:prstGeom>
          <a:noFill/>
        </p:spPr>
        <p:txBody>
          <a:bodyPr wrap="none" rtlCol="0">
            <a:spAutoFit/>
          </a:bodyPr>
          <a:lstStyle/>
          <a:p>
            <a:r>
              <a:rPr lang="tr-TR" sz="3000" b="1" dirty="0" smtClean="0"/>
              <a:t>BLOOM</a:t>
            </a:r>
            <a:endParaRPr lang="tr-TR" sz="3000" b="1" dirty="0"/>
          </a:p>
        </p:txBody>
      </p:sp>
    </p:spTree>
    <p:extLst>
      <p:ext uri="{BB962C8B-B14F-4D97-AF65-F5344CB8AC3E}">
        <p14:creationId xmlns:p14="http://schemas.microsoft.com/office/powerpoint/2010/main" val="2327666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Sayısal bilimler</a:t>
            </a:r>
          </a:p>
          <a:p>
            <a:r>
              <a:rPr lang="tr-TR" dirty="0" smtClean="0"/>
              <a:t>Sosyal bilimler</a:t>
            </a:r>
          </a:p>
          <a:p>
            <a:r>
              <a:rPr lang="tr-TR" dirty="0" smtClean="0"/>
              <a:t>Okuma</a:t>
            </a:r>
          </a:p>
          <a:p>
            <a:r>
              <a:rPr lang="tr-TR" dirty="0" smtClean="0"/>
              <a:t>Güzel sanatlar</a:t>
            </a:r>
          </a:p>
          <a:p>
            <a:r>
              <a:rPr lang="tr-TR" dirty="0" smtClean="0"/>
              <a:t>Dünya dilleri</a:t>
            </a:r>
          </a:p>
          <a:p>
            <a:r>
              <a:rPr lang="tr-TR" dirty="0" smtClean="0"/>
              <a:t>Sağlık bilimleri</a:t>
            </a:r>
            <a:endParaRPr lang="tr-TR" dirty="0"/>
          </a:p>
        </p:txBody>
      </p:sp>
      <p:sp>
        <p:nvSpPr>
          <p:cNvPr id="4" name="Unvan 1"/>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solidFill>
                  <a:schemeClr val="accent1">
                    <a:lumMod val="75000"/>
                  </a:schemeClr>
                </a:solidFill>
              </a:rPr>
              <a:t>HESS Taksonomi</a:t>
            </a:r>
            <a:endParaRPr lang="tr-TR" b="1" dirty="0">
              <a:solidFill>
                <a:schemeClr val="accent1">
                  <a:lumMod val="75000"/>
                </a:schemeClr>
              </a:solidFill>
            </a:endParaRPr>
          </a:p>
        </p:txBody>
      </p:sp>
      <p:sp>
        <p:nvSpPr>
          <p:cNvPr id="5" name="Dikdörtgen 4"/>
          <p:cNvSpPr/>
          <p:nvPr/>
        </p:nvSpPr>
        <p:spPr>
          <a:xfrm>
            <a:off x="3532103" y="5992297"/>
            <a:ext cx="4304833" cy="369332"/>
          </a:xfrm>
          <a:prstGeom prst="rect">
            <a:avLst/>
          </a:prstGeom>
        </p:spPr>
        <p:txBody>
          <a:bodyPr wrap="none">
            <a:spAutoFit/>
          </a:bodyPr>
          <a:lstStyle/>
          <a:p>
            <a:r>
              <a:rPr lang="tr-TR" dirty="0">
                <a:hlinkClick r:id="rId2"/>
              </a:rPr>
              <a:t>https://www.karin-hess.com/free-resources</a:t>
            </a:r>
            <a:endParaRPr lang="tr-TR" dirty="0"/>
          </a:p>
        </p:txBody>
      </p:sp>
    </p:spTree>
    <p:extLst>
      <p:ext uri="{BB962C8B-B14F-4D97-AF65-F5344CB8AC3E}">
        <p14:creationId xmlns:p14="http://schemas.microsoft.com/office/powerpoint/2010/main" val="700362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8341" y="1"/>
            <a:ext cx="9144000" cy="1105468"/>
          </a:xfrm>
        </p:spPr>
        <p:txBody>
          <a:bodyPr>
            <a:normAutofit/>
          </a:bodyPr>
          <a:lstStyle/>
          <a:p>
            <a:r>
              <a:rPr lang="tr-TR" sz="4800" b="1" dirty="0" smtClean="0">
                <a:solidFill>
                  <a:schemeClr val="accent1">
                    <a:lumMod val="75000"/>
                  </a:schemeClr>
                </a:solidFill>
              </a:rPr>
              <a:t>Genel Bakış</a:t>
            </a:r>
            <a:endParaRPr lang="en-US" sz="4800" b="1" dirty="0">
              <a:solidFill>
                <a:schemeClr val="accent1">
                  <a:lumMod val="75000"/>
                </a:schemeClr>
              </a:solidFill>
            </a:endParaRPr>
          </a:p>
        </p:txBody>
      </p:sp>
      <p:sp>
        <p:nvSpPr>
          <p:cNvPr id="3" name="Subtitle 2"/>
          <p:cNvSpPr>
            <a:spLocks noGrp="1"/>
          </p:cNvSpPr>
          <p:nvPr>
            <p:ph type="subTitle" idx="1"/>
          </p:nvPr>
        </p:nvSpPr>
        <p:spPr>
          <a:xfrm>
            <a:off x="322995" y="1105469"/>
            <a:ext cx="9144000" cy="4300016"/>
          </a:xfrm>
        </p:spPr>
        <p:txBody>
          <a:bodyPr>
            <a:noAutofit/>
          </a:bodyPr>
          <a:lstStyle/>
          <a:p>
            <a:pPr marL="342900" indent="-342900" algn="l">
              <a:lnSpc>
                <a:spcPct val="150000"/>
              </a:lnSpc>
              <a:buFont typeface="Arial" panose="020B0604020202020204" pitchFamily="34" charset="0"/>
              <a:buChar char="•"/>
            </a:pPr>
            <a:r>
              <a:rPr lang="tr-TR" dirty="0" err="1" smtClean="0"/>
              <a:t>Common</a:t>
            </a:r>
            <a:r>
              <a:rPr lang="tr-TR" dirty="0" smtClean="0"/>
              <a:t> </a:t>
            </a:r>
            <a:r>
              <a:rPr lang="tr-TR" dirty="0" err="1" smtClean="0"/>
              <a:t>Core</a:t>
            </a:r>
            <a:r>
              <a:rPr lang="tr-TR" dirty="0" smtClean="0"/>
              <a:t> </a:t>
            </a:r>
            <a:r>
              <a:rPr lang="tr-TR" dirty="0" err="1" smtClean="0"/>
              <a:t>State</a:t>
            </a:r>
            <a:r>
              <a:rPr lang="tr-TR" dirty="0" smtClean="0"/>
              <a:t> </a:t>
            </a:r>
            <a:r>
              <a:rPr lang="tr-TR" dirty="0" err="1" smtClean="0"/>
              <a:t>standards</a:t>
            </a:r>
            <a:r>
              <a:rPr lang="tr-TR" dirty="0" smtClean="0"/>
              <a:t> – </a:t>
            </a:r>
            <a:r>
              <a:rPr lang="tr-TR" dirty="0" err="1" smtClean="0"/>
              <a:t>Smarter</a:t>
            </a:r>
            <a:r>
              <a:rPr lang="tr-TR" dirty="0" smtClean="0"/>
              <a:t> </a:t>
            </a:r>
            <a:r>
              <a:rPr lang="tr-TR" dirty="0" err="1" smtClean="0"/>
              <a:t>Balance</a:t>
            </a:r>
            <a:endParaRPr lang="tr-TR" dirty="0" smtClean="0"/>
          </a:p>
          <a:p>
            <a:pPr marL="342900" indent="-342900" algn="l">
              <a:lnSpc>
                <a:spcPct val="150000"/>
              </a:lnSpc>
              <a:buFont typeface="Arial" panose="020B0604020202020204" pitchFamily="34" charset="0"/>
              <a:buChar char="•"/>
            </a:pPr>
            <a:r>
              <a:rPr lang="tr-TR" dirty="0" smtClean="0"/>
              <a:t>BLOOM Taksonomi</a:t>
            </a:r>
          </a:p>
          <a:p>
            <a:pPr marL="342900" indent="-342900" algn="l">
              <a:lnSpc>
                <a:spcPct val="150000"/>
              </a:lnSpc>
              <a:buFont typeface="Arial" panose="020B0604020202020204" pitchFamily="34" charset="0"/>
              <a:buChar char="•"/>
            </a:pPr>
            <a:r>
              <a:rPr lang="tr-TR" dirty="0"/>
              <a:t>TIMSS TAKSONOMİ</a:t>
            </a:r>
          </a:p>
          <a:p>
            <a:pPr marL="342900" indent="-342900" algn="l">
              <a:lnSpc>
                <a:spcPct val="150000"/>
              </a:lnSpc>
              <a:buFont typeface="Arial" panose="020B0604020202020204" pitchFamily="34" charset="0"/>
              <a:buChar char="•"/>
            </a:pPr>
            <a:r>
              <a:rPr lang="tr-TR" dirty="0" smtClean="0"/>
              <a:t>DOK (Depth of Knowledge)</a:t>
            </a:r>
          </a:p>
          <a:p>
            <a:pPr marL="342900" indent="-342900" algn="l">
              <a:lnSpc>
                <a:spcPct val="150000"/>
              </a:lnSpc>
              <a:buFont typeface="Arial" panose="020B0604020202020204" pitchFamily="34" charset="0"/>
              <a:buChar char="•"/>
            </a:pPr>
            <a:r>
              <a:rPr lang="tr-TR" dirty="0" smtClean="0"/>
              <a:t>HESS taksonomi</a:t>
            </a:r>
            <a:endParaRPr lang="tr-TR" dirty="0" smtClean="0"/>
          </a:p>
          <a:p>
            <a:pPr marL="342900" indent="-342900" algn="l">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512478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515600" cy="1325563"/>
          </a:xfrm>
        </p:spPr>
        <p:txBody>
          <a:bodyPr/>
          <a:lstStyle/>
          <a:p>
            <a:r>
              <a:rPr lang="tr-TR" b="1" dirty="0" smtClean="0">
                <a:solidFill>
                  <a:schemeClr val="accent1">
                    <a:lumMod val="75000"/>
                  </a:schemeClr>
                </a:solidFill>
              </a:rPr>
              <a:t>SINIF ALIŞTIRMASI</a:t>
            </a:r>
            <a:endParaRPr lang="tr-TR" b="1" dirty="0">
              <a:solidFill>
                <a:schemeClr val="accent1">
                  <a:lumMod val="75000"/>
                </a:schemeClr>
              </a:solidFill>
            </a:endParaRPr>
          </a:p>
        </p:txBody>
      </p:sp>
      <p:sp>
        <p:nvSpPr>
          <p:cNvPr id="3" name="İçerik Yer Tutucusu 2"/>
          <p:cNvSpPr>
            <a:spLocks noGrp="1"/>
          </p:cNvSpPr>
          <p:nvPr>
            <p:ph idx="1"/>
          </p:nvPr>
        </p:nvSpPr>
        <p:spPr/>
        <p:txBody>
          <a:bodyPr/>
          <a:lstStyle/>
          <a:p>
            <a:r>
              <a:rPr lang="tr-TR" dirty="0" smtClean="0"/>
              <a:t>Öğrenme alanı </a:t>
            </a:r>
          </a:p>
          <a:p>
            <a:pPr lvl="1"/>
            <a:r>
              <a:rPr lang="tr-TR" dirty="0" smtClean="0"/>
              <a:t>TIMMS, DOK ve HESS uygulama</a:t>
            </a:r>
          </a:p>
          <a:p>
            <a:r>
              <a:rPr lang="tr-TR" dirty="0" smtClean="0"/>
              <a:t>Liselere giriş sınavı (TEOG)</a:t>
            </a:r>
          </a:p>
          <a:p>
            <a:pPr lvl="1"/>
            <a:r>
              <a:rPr lang="tr-TR" dirty="0"/>
              <a:t>TIMMS, DOK ve HESS uygulama</a:t>
            </a:r>
          </a:p>
          <a:p>
            <a:pPr marL="457200" lvl="1" indent="0">
              <a:buNone/>
            </a:pPr>
            <a:endParaRPr lang="tr-TR" dirty="0" smtClean="0"/>
          </a:p>
          <a:p>
            <a:endParaRPr lang="tr-TR" dirty="0"/>
          </a:p>
        </p:txBody>
      </p:sp>
    </p:spTree>
    <p:extLst>
      <p:ext uri="{BB962C8B-B14F-4D97-AF65-F5344CB8AC3E}">
        <p14:creationId xmlns:p14="http://schemas.microsoft.com/office/powerpoint/2010/main" val="2486714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515600" cy="1325563"/>
          </a:xfrm>
        </p:spPr>
        <p:txBody>
          <a:bodyPr/>
          <a:lstStyle/>
          <a:p>
            <a:r>
              <a:rPr lang="tr-TR" b="1" dirty="0" smtClean="0">
                <a:solidFill>
                  <a:schemeClr val="accent1">
                    <a:lumMod val="75000"/>
                  </a:schemeClr>
                </a:solidFill>
              </a:rPr>
              <a:t>ÖDEV</a:t>
            </a:r>
            <a:endParaRPr lang="tr-TR" b="1" dirty="0">
              <a:solidFill>
                <a:schemeClr val="accent1">
                  <a:lumMod val="75000"/>
                </a:schemeClr>
              </a:solidFill>
            </a:endParaRPr>
          </a:p>
        </p:txBody>
      </p:sp>
      <p:sp>
        <p:nvSpPr>
          <p:cNvPr id="3" name="İçerik Yer Tutucusu 2"/>
          <p:cNvSpPr>
            <a:spLocks noGrp="1"/>
          </p:cNvSpPr>
          <p:nvPr>
            <p:ph idx="1"/>
          </p:nvPr>
        </p:nvSpPr>
        <p:spPr>
          <a:xfrm>
            <a:off x="0" y="1124585"/>
            <a:ext cx="10515600" cy="1618615"/>
          </a:xfrm>
        </p:spPr>
        <p:txBody>
          <a:bodyPr>
            <a:normAutofit lnSpcReduction="10000"/>
          </a:bodyPr>
          <a:lstStyle/>
          <a:p>
            <a:r>
              <a:rPr lang="tr-TR" dirty="0" smtClean="0"/>
              <a:t>Gerçek bir sınavdan 10 soru alınacak</a:t>
            </a:r>
          </a:p>
          <a:p>
            <a:pPr lvl="1"/>
            <a:r>
              <a:rPr lang="tr-TR" dirty="0" smtClean="0"/>
              <a:t>Kazanım</a:t>
            </a:r>
          </a:p>
          <a:p>
            <a:pPr lvl="1"/>
            <a:r>
              <a:rPr lang="tr-TR" dirty="0" smtClean="0"/>
              <a:t>Taksonomiye (Gerekçesi ile beraber) göre gruplandırılacak</a:t>
            </a:r>
          </a:p>
          <a:p>
            <a:pPr lvl="1"/>
            <a:r>
              <a:rPr lang="tr-TR" dirty="0" err="1" smtClean="0"/>
              <a:t>Herbir</a:t>
            </a:r>
            <a:r>
              <a:rPr lang="tr-TR" dirty="0" smtClean="0"/>
              <a:t> soru şablonu aşağıdaki tabloya göre olacak</a:t>
            </a:r>
            <a:endParaRPr lang="tr-TR" dirty="0"/>
          </a:p>
          <a:p>
            <a:pPr marL="457200" lvl="1" indent="0">
              <a:buNone/>
            </a:pPr>
            <a:endParaRPr lang="tr-TR" dirty="0" smtClean="0"/>
          </a:p>
          <a:p>
            <a:endParaRPr lang="tr-TR" dirty="0"/>
          </a:p>
        </p:txBody>
      </p:sp>
      <p:pic>
        <p:nvPicPr>
          <p:cNvPr id="6" name="Resim 5"/>
          <p:cNvPicPr>
            <a:picLocks noChangeAspect="1"/>
          </p:cNvPicPr>
          <p:nvPr/>
        </p:nvPicPr>
        <p:blipFill>
          <a:blip r:embed="rId2"/>
          <a:stretch>
            <a:fillRect/>
          </a:stretch>
        </p:blipFill>
        <p:spPr>
          <a:xfrm>
            <a:off x="2659380" y="3026092"/>
            <a:ext cx="7740656" cy="3466148"/>
          </a:xfrm>
          <a:prstGeom prst="rect">
            <a:avLst/>
          </a:prstGeom>
        </p:spPr>
      </p:pic>
    </p:spTree>
    <p:extLst>
      <p:ext uri="{BB962C8B-B14F-4D97-AF65-F5344CB8AC3E}">
        <p14:creationId xmlns:p14="http://schemas.microsoft.com/office/powerpoint/2010/main" val="3830900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4387" y="5437478"/>
            <a:ext cx="11075166" cy="400110"/>
          </a:xfrm>
          <a:prstGeom prst="rect">
            <a:avLst/>
          </a:prstGeom>
        </p:spPr>
        <p:txBody>
          <a:bodyPr wrap="square">
            <a:spAutoFit/>
          </a:bodyPr>
          <a:lstStyle/>
          <a:p>
            <a:r>
              <a:rPr lang="en-US" sz="2000" dirty="0"/>
              <a:t>http://www.corestandards.org/about-the-standards/myths-vs-facts/</a:t>
            </a:r>
          </a:p>
        </p:txBody>
      </p:sp>
      <p:sp>
        <p:nvSpPr>
          <p:cNvPr id="2" name="Dikdörtgen 1"/>
          <p:cNvSpPr/>
          <p:nvPr/>
        </p:nvSpPr>
        <p:spPr>
          <a:xfrm>
            <a:off x="354027" y="1715579"/>
            <a:ext cx="11483947" cy="3939540"/>
          </a:xfrm>
          <a:prstGeom prst="rect">
            <a:avLst/>
          </a:prstGeom>
        </p:spPr>
        <p:txBody>
          <a:bodyPr wrap="square">
            <a:spAutoFit/>
          </a:bodyPr>
          <a:lstStyle/>
          <a:p>
            <a:pPr algn="just" fontAlgn="t"/>
            <a:r>
              <a:rPr lang="en-US" sz="2500" b="1" dirty="0"/>
              <a:t>Fact: </a:t>
            </a:r>
            <a:r>
              <a:rPr lang="en-US" sz="2500" dirty="0"/>
              <a:t>The standards are designed to build upon the most advanced current thinking about </a:t>
            </a:r>
            <a:r>
              <a:rPr lang="en-US" sz="2500" u="sng" dirty="0"/>
              <a:t>preparing all students for success in college, career, and life</a:t>
            </a:r>
            <a:r>
              <a:rPr lang="en-US" sz="2500" dirty="0"/>
              <a:t>. This will result in moving even the best state standards to the next level. In fact, since this work began, there has been an explicit agreement that no state would lower its standards. The standards were informed by the best in the country, the highest international standards, and evidence and expertise about educational outcomes. We need college- and career-ready standards because even in high‐performing states, students are graduating and passing all the required tests but still need remediation in their postsecondary work.</a:t>
            </a:r>
            <a:r>
              <a:rPr lang="en-US" sz="2500" dirty="0">
                <a:solidFill>
                  <a:srgbClr val="373737"/>
                </a:solidFill>
                <a:latin typeface="PT Serif"/>
              </a:rPr>
              <a:t/>
            </a:r>
            <a:br>
              <a:rPr lang="en-US" sz="2500" dirty="0">
                <a:solidFill>
                  <a:srgbClr val="373737"/>
                </a:solidFill>
                <a:latin typeface="PT Serif"/>
              </a:rPr>
            </a:br>
            <a:endParaRPr lang="tr-TR" sz="2500" dirty="0"/>
          </a:p>
        </p:txBody>
      </p:sp>
      <p:sp>
        <p:nvSpPr>
          <p:cNvPr id="11" name="Unvan 1"/>
          <p:cNvSpPr>
            <a:spLocks noGrp="1"/>
          </p:cNvSpPr>
          <p:nvPr>
            <p:ph type="title"/>
          </p:nvPr>
        </p:nvSpPr>
        <p:spPr>
          <a:xfrm>
            <a:off x="309" y="765013"/>
            <a:ext cx="12191383" cy="755997"/>
          </a:xfrm>
        </p:spPr>
        <p:txBody>
          <a:bodyPr/>
          <a:lstStyle/>
          <a:p>
            <a:pPr algn="ctr"/>
            <a:r>
              <a:rPr lang="tr-TR" b="1" dirty="0" err="1" smtClean="0">
                <a:solidFill>
                  <a:schemeClr val="tx2"/>
                </a:solidFill>
              </a:rPr>
              <a:t>Common</a:t>
            </a:r>
            <a:r>
              <a:rPr lang="tr-TR" b="1" dirty="0" smtClean="0">
                <a:solidFill>
                  <a:schemeClr val="tx2"/>
                </a:solidFill>
              </a:rPr>
              <a:t> </a:t>
            </a:r>
            <a:r>
              <a:rPr lang="tr-TR" b="1" dirty="0" err="1" smtClean="0">
                <a:solidFill>
                  <a:schemeClr val="tx2"/>
                </a:solidFill>
              </a:rPr>
              <a:t>Core</a:t>
            </a:r>
            <a:r>
              <a:rPr lang="tr-TR" b="1" dirty="0" smtClean="0">
                <a:solidFill>
                  <a:schemeClr val="tx2"/>
                </a:solidFill>
              </a:rPr>
              <a:t> </a:t>
            </a:r>
            <a:r>
              <a:rPr lang="tr-TR" b="1" dirty="0" err="1" smtClean="0">
                <a:solidFill>
                  <a:schemeClr val="tx2"/>
                </a:solidFill>
              </a:rPr>
              <a:t>State</a:t>
            </a:r>
            <a:r>
              <a:rPr lang="tr-TR" b="1" dirty="0" smtClean="0">
                <a:solidFill>
                  <a:schemeClr val="tx2"/>
                </a:solidFill>
              </a:rPr>
              <a:t> </a:t>
            </a:r>
            <a:r>
              <a:rPr lang="tr-TR" b="1" dirty="0" err="1" smtClean="0">
                <a:solidFill>
                  <a:schemeClr val="tx2"/>
                </a:solidFill>
              </a:rPr>
              <a:t>Standards</a:t>
            </a:r>
            <a:endParaRPr lang="tr-TR" b="1" dirty="0">
              <a:solidFill>
                <a:schemeClr val="tx2"/>
              </a:solidFill>
            </a:endParaRPr>
          </a:p>
        </p:txBody>
      </p:sp>
      <p:sp>
        <p:nvSpPr>
          <p:cNvPr id="3" name="Dikdörtgen 2"/>
          <p:cNvSpPr/>
          <p:nvPr/>
        </p:nvSpPr>
        <p:spPr>
          <a:xfrm>
            <a:off x="546394" y="5792589"/>
            <a:ext cx="10841581" cy="230832"/>
          </a:xfrm>
          <a:prstGeom prst="rect">
            <a:avLst/>
          </a:prstGeom>
        </p:spPr>
        <p:txBody>
          <a:bodyPr wrap="square">
            <a:spAutoFit/>
          </a:bodyPr>
          <a:lstStyle/>
          <a:p>
            <a:r>
              <a:rPr lang="tr-TR" sz="900" dirty="0"/>
              <a:t>http://www.corestandards.org/wp-content/uploads/Math_Standards1.pdf</a:t>
            </a:r>
          </a:p>
        </p:txBody>
      </p:sp>
    </p:spTree>
    <p:extLst>
      <p:ext uri="{BB962C8B-B14F-4D97-AF65-F5344CB8AC3E}">
        <p14:creationId xmlns:p14="http://schemas.microsoft.com/office/powerpoint/2010/main" val="237533714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700274" y="909012"/>
            <a:ext cx="8148388" cy="4581232"/>
          </a:xfrm>
          <a:prstGeom prst="rect">
            <a:avLst/>
          </a:prstGeom>
        </p:spPr>
      </p:pic>
      <p:sp>
        <p:nvSpPr>
          <p:cNvPr id="6" name="Dikdörtgen 5"/>
          <p:cNvSpPr/>
          <p:nvPr/>
        </p:nvSpPr>
        <p:spPr>
          <a:xfrm>
            <a:off x="696025" y="6092987"/>
            <a:ext cx="9143958" cy="230832"/>
          </a:xfrm>
          <a:prstGeom prst="rect">
            <a:avLst/>
          </a:prstGeom>
        </p:spPr>
        <p:txBody>
          <a:bodyPr wrap="square">
            <a:spAutoFit/>
          </a:bodyPr>
          <a:lstStyle/>
          <a:p>
            <a:r>
              <a:rPr lang="tr-TR" sz="900" dirty="0"/>
              <a:t>http://www.corestandards.org/standards-in-your-state/</a:t>
            </a:r>
          </a:p>
        </p:txBody>
      </p:sp>
    </p:spTree>
    <p:extLst>
      <p:ext uri="{BB962C8B-B14F-4D97-AF65-F5344CB8AC3E}">
        <p14:creationId xmlns:p14="http://schemas.microsoft.com/office/powerpoint/2010/main" val="253770642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4387" y="5437478"/>
            <a:ext cx="11075166" cy="400110"/>
          </a:xfrm>
          <a:prstGeom prst="rect">
            <a:avLst/>
          </a:prstGeom>
        </p:spPr>
        <p:txBody>
          <a:bodyPr wrap="square">
            <a:spAutoFit/>
          </a:bodyPr>
          <a:lstStyle/>
          <a:p>
            <a:r>
              <a:rPr lang="en-US" sz="2000" dirty="0"/>
              <a:t>http://www.smarterbalanced.org/about/</a:t>
            </a:r>
          </a:p>
        </p:txBody>
      </p:sp>
      <p:sp>
        <p:nvSpPr>
          <p:cNvPr id="2" name="Dikdörtgen 1"/>
          <p:cNvSpPr/>
          <p:nvPr/>
        </p:nvSpPr>
        <p:spPr>
          <a:xfrm>
            <a:off x="359996" y="1917007"/>
            <a:ext cx="11483947" cy="2215991"/>
          </a:xfrm>
          <a:prstGeom prst="rect">
            <a:avLst/>
          </a:prstGeom>
        </p:spPr>
        <p:txBody>
          <a:bodyPr wrap="square">
            <a:spAutoFit/>
          </a:bodyPr>
          <a:lstStyle/>
          <a:p>
            <a:pPr fontAlgn="t"/>
            <a:r>
              <a:rPr lang="en-US" sz="2000" dirty="0">
                <a:solidFill>
                  <a:srgbClr val="373737"/>
                </a:solidFill>
                <a:latin typeface="PT Serif"/>
              </a:rPr>
              <a:t>New state standards are challenging students to understand subject matter </a:t>
            </a:r>
            <a:r>
              <a:rPr lang="en-US" sz="2000" u="sng" dirty="0">
                <a:solidFill>
                  <a:srgbClr val="373737"/>
                </a:solidFill>
                <a:latin typeface="PT Serif"/>
              </a:rPr>
              <a:t>more deeply, think more critically, and apply their learning to the real world</a:t>
            </a:r>
            <a:r>
              <a:rPr lang="en-US" sz="2000" dirty="0">
                <a:solidFill>
                  <a:srgbClr val="373737"/>
                </a:solidFill>
                <a:latin typeface="PT Serif"/>
              </a:rPr>
              <a:t>. To measure these new state standards, educators from </a:t>
            </a:r>
            <a:r>
              <a:rPr lang="en-US" sz="2000" dirty="0">
                <a:solidFill>
                  <a:srgbClr val="007393"/>
                </a:solidFill>
                <a:latin typeface="PT Serif"/>
                <a:hlinkClick r:id="rId2"/>
              </a:rPr>
              <a:t>Smarter Balanced states</a:t>
            </a:r>
            <a:r>
              <a:rPr lang="en-US" sz="2000" dirty="0">
                <a:solidFill>
                  <a:srgbClr val="373737"/>
                </a:solidFill>
                <a:latin typeface="PT Serif"/>
              </a:rPr>
              <a:t> worked together to develop new, high-quality assessments in English and math for grades 3–8 and high school. These Smarter Balanced assessments provide more accurate and meaningful information about what students are learning by </a:t>
            </a:r>
            <a:r>
              <a:rPr lang="en-US" sz="2000" dirty="0">
                <a:solidFill>
                  <a:srgbClr val="007393"/>
                </a:solidFill>
                <a:latin typeface="PT Serif"/>
                <a:hlinkClick r:id="rId3"/>
              </a:rPr>
              <a:t>adapting to each student’s ability</a:t>
            </a:r>
            <a:r>
              <a:rPr lang="en-US" sz="2000" dirty="0">
                <a:solidFill>
                  <a:srgbClr val="373737"/>
                </a:solidFill>
                <a:latin typeface="PT Serif"/>
              </a:rPr>
              <a:t>, giving teachers and parents better information to help students succeed in school and after.</a:t>
            </a:r>
          </a:p>
          <a:p>
            <a:r>
              <a:rPr lang="en-US" sz="900" dirty="0">
                <a:solidFill>
                  <a:srgbClr val="373737"/>
                </a:solidFill>
                <a:latin typeface="PT Serif"/>
              </a:rPr>
              <a:t/>
            </a:r>
            <a:br>
              <a:rPr lang="en-US" sz="900" dirty="0">
                <a:solidFill>
                  <a:srgbClr val="373737"/>
                </a:solidFill>
                <a:latin typeface="PT Serif"/>
              </a:rPr>
            </a:br>
            <a:endParaRPr lang="tr-TR" sz="900" dirty="0"/>
          </a:p>
        </p:txBody>
      </p:sp>
      <p:sp>
        <p:nvSpPr>
          <p:cNvPr id="11" name="Unvan 1"/>
          <p:cNvSpPr>
            <a:spLocks noGrp="1"/>
          </p:cNvSpPr>
          <p:nvPr>
            <p:ph type="title"/>
          </p:nvPr>
        </p:nvSpPr>
        <p:spPr>
          <a:xfrm>
            <a:off x="309" y="765013"/>
            <a:ext cx="12191383" cy="755997"/>
          </a:xfrm>
        </p:spPr>
        <p:txBody>
          <a:bodyPr/>
          <a:lstStyle/>
          <a:p>
            <a:pPr algn="ctr"/>
            <a:r>
              <a:rPr lang="tr-TR" b="1" dirty="0" err="1" smtClean="0">
                <a:solidFill>
                  <a:schemeClr val="tx2"/>
                </a:solidFill>
              </a:rPr>
              <a:t>SmarterBlance</a:t>
            </a:r>
            <a:endParaRPr lang="tr-TR" b="1" dirty="0">
              <a:solidFill>
                <a:schemeClr val="tx2"/>
              </a:solidFill>
            </a:endParaRPr>
          </a:p>
        </p:txBody>
      </p:sp>
    </p:spTree>
    <p:extLst>
      <p:ext uri="{BB962C8B-B14F-4D97-AF65-F5344CB8AC3E}">
        <p14:creationId xmlns:p14="http://schemas.microsoft.com/office/powerpoint/2010/main" val="32897839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2781" y="1344889"/>
            <a:ext cx="11535106" cy="4749749"/>
          </a:xfrm>
          <a:prstGeom prst="rect">
            <a:avLst/>
          </a:prstGeom>
        </p:spPr>
      </p:pic>
      <p:sp>
        <p:nvSpPr>
          <p:cNvPr id="5" name="Rectangle 4"/>
          <p:cNvSpPr/>
          <p:nvPr/>
        </p:nvSpPr>
        <p:spPr>
          <a:xfrm>
            <a:off x="309" y="6110049"/>
            <a:ext cx="12087244" cy="400110"/>
          </a:xfrm>
          <a:prstGeom prst="rect">
            <a:avLst/>
          </a:prstGeom>
        </p:spPr>
        <p:txBody>
          <a:bodyPr wrap="square">
            <a:spAutoFit/>
          </a:bodyPr>
          <a:lstStyle/>
          <a:p>
            <a:r>
              <a:rPr lang="en-US" sz="2000" dirty="0"/>
              <a:t>https://www.smarterbalanced.org/wp-content/uploads/2015/09/Math_Interim_Assessment_Blocks_Blueprint.pdf</a:t>
            </a:r>
          </a:p>
        </p:txBody>
      </p:sp>
      <p:sp>
        <p:nvSpPr>
          <p:cNvPr id="6" name="TextBox 5"/>
          <p:cNvSpPr txBox="1"/>
          <p:nvPr/>
        </p:nvSpPr>
        <p:spPr>
          <a:xfrm>
            <a:off x="516026" y="2889002"/>
            <a:ext cx="714426" cy="400110"/>
          </a:xfrm>
          <a:prstGeom prst="rect">
            <a:avLst/>
          </a:prstGeom>
          <a:noFill/>
        </p:spPr>
        <p:txBody>
          <a:bodyPr wrap="none" rtlCol="0">
            <a:spAutoFit/>
          </a:bodyPr>
          <a:lstStyle/>
          <a:p>
            <a:r>
              <a:rPr lang="tr-TR" sz="2000" b="1" dirty="0">
                <a:solidFill>
                  <a:schemeClr val="accent4">
                    <a:lumMod val="60000"/>
                    <a:lumOff val="40000"/>
                  </a:schemeClr>
                </a:solidFill>
              </a:rPr>
              <a:t>konu</a:t>
            </a:r>
            <a:endParaRPr lang="en-US" sz="2000" b="1" dirty="0">
              <a:solidFill>
                <a:schemeClr val="accent4">
                  <a:lumMod val="60000"/>
                  <a:lumOff val="40000"/>
                </a:schemeClr>
              </a:solidFill>
            </a:endParaRPr>
          </a:p>
        </p:txBody>
      </p:sp>
      <p:sp>
        <p:nvSpPr>
          <p:cNvPr id="7" name="Rectangle 6"/>
          <p:cNvSpPr/>
          <p:nvPr/>
        </p:nvSpPr>
        <p:spPr>
          <a:xfrm>
            <a:off x="1776020" y="2712051"/>
            <a:ext cx="1078309" cy="400110"/>
          </a:xfrm>
          <a:prstGeom prst="rect">
            <a:avLst/>
          </a:prstGeom>
        </p:spPr>
        <p:txBody>
          <a:bodyPr wrap="none">
            <a:spAutoFit/>
          </a:bodyPr>
          <a:lstStyle/>
          <a:p>
            <a:r>
              <a:rPr lang="tr-TR" sz="2000" b="1" dirty="0">
                <a:solidFill>
                  <a:schemeClr val="accent4">
                    <a:lumMod val="60000"/>
                    <a:lumOff val="40000"/>
                  </a:schemeClr>
                </a:solidFill>
              </a:rPr>
              <a:t>Alt konu</a:t>
            </a:r>
            <a:endParaRPr lang="en-US" sz="2000" b="1" dirty="0">
              <a:solidFill>
                <a:schemeClr val="accent4">
                  <a:lumMod val="60000"/>
                  <a:lumOff val="40000"/>
                </a:schemeClr>
              </a:solidFill>
            </a:endParaRPr>
          </a:p>
        </p:txBody>
      </p:sp>
      <p:sp>
        <p:nvSpPr>
          <p:cNvPr id="8" name="Rectangle 7"/>
          <p:cNvSpPr/>
          <p:nvPr/>
        </p:nvSpPr>
        <p:spPr>
          <a:xfrm>
            <a:off x="4935112" y="2712051"/>
            <a:ext cx="1066318" cy="400110"/>
          </a:xfrm>
          <a:prstGeom prst="rect">
            <a:avLst/>
          </a:prstGeom>
        </p:spPr>
        <p:txBody>
          <a:bodyPr wrap="none">
            <a:spAutoFit/>
          </a:bodyPr>
          <a:lstStyle/>
          <a:p>
            <a:r>
              <a:rPr lang="tr-TR" sz="2000" b="1" dirty="0">
                <a:solidFill>
                  <a:schemeClr val="accent4">
                    <a:lumMod val="60000"/>
                    <a:lumOff val="40000"/>
                  </a:schemeClr>
                </a:solidFill>
              </a:rPr>
              <a:t>kazanım</a:t>
            </a:r>
            <a:endParaRPr lang="en-US" sz="2000" b="1" dirty="0">
              <a:solidFill>
                <a:schemeClr val="accent4">
                  <a:lumMod val="60000"/>
                  <a:lumOff val="40000"/>
                </a:schemeClr>
              </a:solidFill>
            </a:endParaRPr>
          </a:p>
        </p:txBody>
      </p:sp>
      <p:sp>
        <p:nvSpPr>
          <p:cNvPr id="9" name="Rectangle 8"/>
          <p:cNvSpPr/>
          <p:nvPr/>
        </p:nvSpPr>
        <p:spPr>
          <a:xfrm>
            <a:off x="7917867" y="3065953"/>
            <a:ext cx="1305357" cy="400110"/>
          </a:xfrm>
          <a:prstGeom prst="rect">
            <a:avLst/>
          </a:prstGeom>
        </p:spPr>
        <p:txBody>
          <a:bodyPr wrap="none">
            <a:spAutoFit/>
          </a:bodyPr>
          <a:lstStyle/>
          <a:p>
            <a:r>
              <a:rPr lang="tr-TR" sz="2000" b="1" dirty="0">
                <a:solidFill>
                  <a:schemeClr val="accent4">
                    <a:lumMod val="60000"/>
                    <a:lumOff val="40000"/>
                  </a:schemeClr>
                </a:solidFill>
              </a:rPr>
              <a:t>taksonomi</a:t>
            </a:r>
            <a:endParaRPr lang="en-US" sz="2000" b="1" dirty="0">
              <a:solidFill>
                <a:schemeClr val="accent4">
                  <a:lumMod val="60000"/>
                  <a:lumOff val="40000"/>
                </a:schemeClr>
              </a:solidFill>
            </a:endParaRPr>
          </a:p>
        </p:txBody>
      </p:sp>
      <p:sp>
        <p:nvSpPr>
          <p:cNvPr id="10" name="Rectangle 9"/>
          <p:cNvSpPr/>
          <p:nvPr/>
        </p:nvSpPr>
        <p:spPr>
          <a:xfrm>
            <a:off x="8954479" y="2712051"/>
            <a:ext cx="1305357" cy="400110"/>
          </a:xfrm>
          <a:prstGeom prst="rect">
            <a:avLst/>
          </a:prstGeom>
        </p:spPr>
        <p:txBody>
          <a:bodyPr wrap="none">
            <a:spAutoFit/>
          </a:bodyPr>
          <a:lstStyle/>
          <a:p>
            <a:r>
              <a:rPr lang="tr-TR" sz="2000" b="1" dirty="0">
                <a:solidFill>
                  <a:schemeClr val="accent4">
                    <a:lumMod val="60000"/>
                    <a:lumOff val="40000"/>
                  </a:schemeClr>
                </a:solidFill>
              </a:rPr>
              <a:t>Soru sayısı</a:t>
            </a:r>
            <a:endParaRPr lang="en-US" sz="2000" b="1" dirty="0">
              <a:solidFill>
                <a:schemeClr val="accent4">
                  <a:lumMod val="60000"/>
                  <a:lumOff val="40000"/>
                </a:schemeClr>
              </a:solidFill>
            </a:endParaRPr>
          </a:p>
        </p:txBody>
      </p:sp>
    </p:spTree>
    <p:extLst>
      <p:ext uri="{BB962C8B-B14F-4D97-AF65-F5344CB8AC3E}">
        <p14:creationId xmlns:p14="http://schemas.microsoft.com/office/powerpoint/2010/main" val="156515515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
          <p:cNvSpPr>
            <a:spLocks noGrp="1"/>
          </p:cNvSpPr>
          <p:nvPr>
            <p:ph type="title"/>
          </p:nvPr>
        </p:nvSpPr>
        <p:spPr>
          <a:xfrm>
            <a:off x="309" y="765013"/>
            <a:ext cx="12191383" cy="755997"/>
          </a:xfrm>
        </p:spPr>
        <p:txBody>
          <a:bodyPr/>
          <a:lstStyle/>
          <a:p>
            <a:pPr algn="ctr"/>
            <a:r>
              <a:rPr lang="tr-TR" b="1" dirty="0" err="1" smtClean="0">
                <a:solidFill>
                  <a:schemeClr val="tx2"/>
                </a:solidFill>
              </a:rPr>
              <a:t>SmarterBlance</a:t>
            </a:r>
            <a:endParaRPr lang="tr-TR" b="1" dirty="0">
              <a:solidFill>
                <a:schemeClr val="tx2"/>
              </a:solidFill>
            </a:endParaRPr>
          </a:p>
        </p:txBody>
      </p:sp>
      <p:pic>
        <p:nvPicPr>
          <p:cNvPr id="3" name="Resim 2"/>
          <p:cNvPicPr>
            <a:picLocks noChangeAspect="1"/>
          </p:cNvPicPr>
          <p:nvPr/>
        </p:nvPicPr>
        <p:blipFill>
          <a:blip r:embed="rId2"/>
          <a:stretch>
            <a:fillRect/>
          </a:stretch>
        </p:blipFill>
        <p:spPr>
          <a:xfrm>
            <a:off x="2460017" y="1532358"/>
            <a:ext cx="7721410" cy="4341174"/>
          </a:xfrm>
          <a:prstGeom prst="rect">
            <a:avLst/>
          </a:prstGeom>
        </p:spPr>
      </p:pic>
      <p:sp>
        <p:nvSpPr>
          <p:cNvPr id="4" name="Dikdörtgen 3"/>
          <p:cNvSpPr/>
          <p:nvPr/>
        </p:nvSpPr>
        <p:spPr>
          <a:xfrm>
            <a:off x="426026" y="6128987"/>
            <a:ext cx="11339948" cy="400110"/>
          </a:xfrm>
          <a:prstGeom prst="rect">
            <a:avLst/>
          </a:prstGeom>
        </p:spPr>
        <p:txBody>
          <a:bodyPr wrap="square">
            <a:spAutoFit/>
          </a:bodyPr>
          <a:lstStyle/>
          <a:p>
            <a:r>
              <a:rPr lang="tr-TR" sz="2000" dirty="0"/>
              <a:t>http://sampleitems.smarterbalanced.org/BrowseItems?Claim=MATH2&amp;Subject=MATH&amp;Grade=8&amp;Target=A</a:t>
            </a:r>
          </a:p>
        </p:txBody>
      </p:sp>
    </p:spTree>
    <p:extLst>
      <p:ext uri="{BB962C8B-B14F-4D97-AF65-F5344CB8AC3E}">
        <p14:creationId xmlns:p14="http://schemas.microsoft.com/office/powerpoint/2010/main" val="31092926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a:xfrm>
            <a:off x="0" y="0"/>
            <a:ext cx="10515600" cy="1325563"/>
          </a:xfrm>
        </p:spPr>
        <p:txBody>
          <a:bodyPr/>
          <a:lstStyle/>
          <a:p>
            <a:pPr eaLnBrk="1" hangingPunct="1"/>
            <a:r>
              <a:rPr lang="tr-TR" altLang="en-US" sz="2800" b="1" dirty="0" smtClean="0">
                <a:solidFill>
                  <a:srgbClr val="0070C0"/>
                </a:solidFill>
                <a:latin typeface="Times New Roman" panose="02020603050405020304" pitchFamily="18" charset="0"/>
                <a:cs typeface="Times New Roman" panose="02020603050405020304" pitchFamily="18" charset="0"/>
              </a:rPr>
              <a:t>Belirtke Tablosu</a:t>
            </a:r>
            <a:endParaRPr lang="tr-TR" altLang="en-US" sz="28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3 Tablo"/>
          <p:cNvGraphicFramePr>
            <a:graphicFrameLocks noGrp="1"/>
          </p:cNvGraphicFramePr>
          <p:nvPr>
            <p:extLst>
              <p:ext uri="{D42A27DB-BD31-4B8C-83A1-F6EECF244321}">
                <p14:modId xmlns:p14="http://schemas.microsoft.com/office/powerpoint/2010/main" val="1052424122"/>
              </p:ext>
            </p:extLst>
          </p:nvPr>
        </p:nvGraphicFramePr>
        <p:xfrm>
          <a:off x="1021080" y="1325563"/>
          <a:ext cx="7543800" cy="4911725"/>
        </p:xfrm>
        <a:graphic>
          <a:graphicData uri="http://schemas.openxmlformats.org/drawingml/2006/table">
            <a:tbl>
              <a:tblPr/>
              <a:tblGrid>
                <a:gridCol w="2947988"/>
                <a:gridCol w="954087"/>
                <a:gridCol w="2122488"/>
                <a:gridCol w="1519237"/>
              </a:tblGrid>
              <a:tr h="701675">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Kazanım</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1" i="0" u="none" strike="noStrike" cap="none" normalizeH="0" baseline="0" smtClean="0">
                          <a:ln>
                            <a:noFill/>
                          </a:ln>
                          <a:solidFill>
                            <a:srgbClr val="FFFFFF"/>
                          </a:solidFill>
                          <a:effectLst/>
                          <a:latin typeface="Times New Roman" panose="02020603050405020304" pitchFamily="18" charset="0"/>
                          <a:cs typeface="Times New Roman" panose="02020603050405020304" pitchFamily="18" charset="0"/>
                        </a:rPr>
                        <a:t>Soru Sayısı</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1" i="0" u="none" strike="noStrike" cap="none" normalizeH="0" baseline="0" smtClean="0">
                          <a:ln>
                            <a:noFill/>
                          </a:ln>
                          <a:solidFill>
                            <a:srgbClr val="FFFFFF"/>
                          </a:solidFill>
                          <a:effectLst/>
                          <a:latin typeface="Times New Roman" panose="02020603050405020304" pitchFamily="18" charset="0"/>
                          <a:cs typeface="Times New Roman" panose="02020603050405020304" pitchFamily="18" charset="0"/>
                        </a:rPr>
                        <a:t>Bloom Taksonomi</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1" i="0" u="none" strike="noStrike" cap="none" normalizeH="0" baseline="0" smtClean="0">
                          <a:ln>
                            <a:noFill/>
                          </a:ln>
                          <a:solidFill>
                            <a:srgbClr val="FFFFFF"/>
                          </a:solidFill>
                          <a:effectLst/>
                          <a:latin typeface="Times New Roman" panose="02020603050405020304" pitchFamily="18" charset="0"/>
                          <a:cs typeface="Times New Roman" panose="02020603050405020304" pitchFamily="18" charset="0"/>
                        </a:rPr>
                        <a:t>Zaman</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6875">
                <a:tc gridSpan="4">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20 soruluk bir matematik testi uygulanması</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01675">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Denklem yazma</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bilgi (3)</a:t>
                      </a:r>
                    </a:p>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kavrama (2)</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 dakika</a:t>
                      </a:r>
                    </a:p>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1.5 dakika</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701675">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Problemi denklem olarak yazma</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kavrama (3)</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uygulama (2)</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1.5 dakika</a:t>
                      </a:r>
                    </a:p>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 dakika</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006475">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 işlemli problem çözme</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5</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uygulama (3)</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analiz (2)</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 dakika</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 dakika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006475">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 den fazla işlem gerektiren problem çözme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uygulama (2)</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analiz (3)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 dakika</a:t>
                      </a:r>
                    </a:p>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 dakika</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96875">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B0F0"/>
                          </a:solidFill>
                          <a:effectLst/>
                          <a:latin typeface="Times New Roman" panose="02020603050405020304" pitchFamily="18" charset="0"/>
                          <a:cs typeface="Times New Roman" panose="02020603050405020304" pitchFamily="18" charset="0"/>
                        </a:rPr>
                        <a:t>4 kazanım</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smtClean="0">
                          <a:ln>
                            <a:noFill/>
                          </a:ln>
                          <a:solidFill>
                            <a:srgbClr val="00B0F0"/>
                          </a:solidFill>
                          <a:effectLst/>
                          <a:latin typeface="Times New Roman" panose="02020603050405020304" pitchFamily="18" charset="0"/>
                          <a:cs typeface="Times New Roman" panose="02020603050405020304" pitchFamily="18" charset="0"/>
                        </a:rPr>
                        <a:t>20</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tr-TR" altLang="en-US" sz="2000" b="0" i="0" u="none" strike="noStrike" cap="none" normalizeH="0" baseline="0" smtClean="0">
                        <a:ln>
                          <a:noFill/>
                        </a:ln>
                        <a:solidFill>
                          <a:srgbClr val="00B0F0"/>
                        </a:solidFill>
                        <a:effectLst/>
                        <a:latin typeface="Times New Roman" panose="02020603050405020304" pitchFamily="18" charset="0"/>
                        <a:cs typeface="Times New Roman" panose="02020603050405020304" pitchFamily="18"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tr-TR" altLang="en-US" sz="2000" b="0" i="0"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rPr>
                        <a:t>36 dakika</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bl>
          </a:graphicData>
        </a:graphic>
      </p:graphicFrame>
      <p:sp>
        <p:nvSpPr>
          <p:cNvPr id="2" name="Oval 1"/>
          <p:cNvSpPr/>
          <p:nvPr/>
        </p:nvSpPr>
        <p:spPr>
          <a:xfrm>
            <a:off x="4815840" y="502920"/>
            <a:ext cx="2362200" cy="6355080"/>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6888480" y="807720"/>
            <a:ext cx="3107710" cy="369332"/>
          </a:xfrm>
          <a:prstGeom prst="rect">
            <a:avLst/>
          </a:prstGeom>
          <a:noFill/>
        </p:spPr>
        <p:txBody>
          <a:bodyPr wrap="none" rtlCol="0">
            <a:spAutoFit/>
          </a:bodyPr>
          <a:lstStyle/>
          <a:p>
            <a:r>
              <a:rPr lang="tr-TR" dirty="0" err="1" smtClean="0"/>
              <a:t>Bloom</a:t>
            </a:r>
            <a:r>
              <a:rPr lang="tr-TR" dirty="0" smtClean="0"/>
              <a:t> yada farklı Taksonomiler</a:t>
            </a:r>
            <a:endParaRPr lang="tr-TR" dirty="0"/>
          </a:p>
        </p:txBody>
      </p:sp>
    </p:spTree>
    <p:extLst>
      <p:ext uri="{BB962C8B-B14F-4D97-AF65-F5344CB8AC3E}">
        <p14:creationId xmlns:p14="http://schemas.microsoft.com/office/powerpoint/2010/main" val="3927629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eaLnBrk="1" hangingPunct="1"/>
            <a:r>
              <a:rPr lang="tr-TR" altLang="en-US" dirty="0" smtClean="0">
                <a:latin typeface="Times New Roman" panose="02020603050405020304" pitchFamily="18" charset="0"/>
                <a:cs typeface="Times New Roman" panose="02020603050405020304" pitchFamily="18" charset="0"/>
              </a:rPr>
              <a:t>bilgi, kavrama, uygulama, analiz, sentez, değerlendirme</a:t>
            </a:r>
            <a:endParaRPr lang="en-US" altLang="en-US" dirty="0" smtClean="0">
              <a:latin typeface="Times New Roman" panose="02020603050405020304" pitchFamily="18" charset="0"/>
              <a:cs typeface="Times New Roman" panose="02020603050405020304" pitchFamily="18" charset="0"/>
            </a:endParaRPr>
          </a:p>
        </p:txBody>
      </p:sp>
      <p:pic>
        <p:nvPicPr>
          <p:cNvPr id="16388" name="4 Resim" descr="taksonomi.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0469" y="2715904"/>
            <a:ext cx="5885313" cy="3923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Unvan 1"/>
          <p:cNvSpPr txBox="1">
            <a:spLocks/>
          </p:cNvSpPr>
          <p:nvPr/>
        </p:nvSpPr>
        <p:spPr>
          <a:xfrm>
            <a:off x="222885" y="3757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err="1" smtClean="0">
                <a:solidFill>
                  <a:schemeClr val="accent1">
                    <a:lumMod val="75000"/>
                  </a:schemeClr>
                </a:solidFill>
              </a:rPr>
              <a:t>Bloom</a:t>
            </a:r>
            <a:r>
              <a:rPr lang="tr-TR" b="1" dirty="0" smtClean="0">
                <a:solidFill>
                  <a:schemeClr val="accent1">
                    <a:lumMod val="75000"/>
                  </a:schemeClr>
                </a:solidFill>
              </a:rPr>
              <a:t> Taksonomi</a:t>
            </a:r>
            <a:endParaRPr lang="tr-TR" b="1" dirty="0">
              <a:solidFill>
                <a:schemeClr val="accent1">
                  <a:lumMod val="75000"/>
                </a:schemeClr>
              </a:solidFill>
            </a:endParaRPr>
          </a:p>
        </p:txBody>
      </p:sp>
    </p:spTree>
    <p:extLst>
      <p:ext uri="{BB962C8B-B14F-4D97-AF65-F5344CB8AC3E}">
        <p14:creationId xmlns:p14="http://schemas.microsoft.com/office/powerpoint/2010/main" val="802555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4457</TotalTime>
  <Words>1201</Words>
  <Application>Microsoft Office PowerPoint</Application>
  <PresentationFormat>Geniş ekran</PresentationFormat>
  <Paragraphs>133</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Calibri Light</vt:lpstr>
      <vt:lpstr>PT Serif</vt:lpstr>
      <vt:lpstr>Times New Roman</vt:lpstr>
      <vt:lpstr>Office Theme</vt:lpstr>
      <vt:lpstr>TAKSONOMİ</vt:lpstr>
      <vt:lpstr>Genel Bakış</vt:lpstr>
      <vt:lpstr>Common Core State Standards</vt:lpstr>
      <vt:lpstr>PowerPoint Sunusu</vt:lpstr>
      <vt:lpstr>SmarterBlance</vt:lpstr>
      <vt:lpstr>PowerPoint Sunusu</vt:lpstr>
      <vt:lpstr>SmarterBlance</vt:lpstr>
      <vt:lpstr>Belirtke Tablosu</vt:lpstr>
      <vt:lpstr>PowerPoint Sunusu</vt:lpstr>
      <vt:lpstr>PowerPoint Sunusu</vt:lpstr>
      <vt:lpstr>PowerPoint Sunusu</vt:lpstr>
      <vt:lpstr>PowerPoint Sunusu</vt:lpstr>
      <vt:lpstr>TIMMS taksonomi</vt:lpstr>
      <vt:lpstr>PowerPoint Sunusu</vt:lpstr>
      <vt:lpstr>PowerPoint Sunusu</vt:lpstr>
      <vt:lpstr>DOK (Depth of Knowledge) - WEBB</vt:lpstr>
      <vt:lpstr>DOK (Depth of Knowledge)</vt:lpstr>
      <vt:lpstr>HESS Taksonomi</vt:lpstr>
      <vt:lpstr>PowerPoint Sunusu</vt:lpstr>
      <vt:lpstr>SINIF ALIŞTIRMASI</vt:lpstr>
      <vt:lpstr>ÖDEV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dc:creator>
  <cp:lastModifiedBy>THOSHIBA</cp:lastModifiedBy>
  <cp:revision>95</cp:revision>
  <dcterms:created xsi:type="dcterms:W3CDTF">2016-12-27T08:39:43Z</dcterms:created>
  <dcterms:modified xsi:type="dcterms:W3CDTF">2019-10-10T07:35:46Z</dcterms:modified>
</cp:coreProperties>
</file>