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38" r:id="rId3"/>
    <p:sldId id="383" r:id="rId4"/>
    <p:sldId id="384" r:id="rId5"/>
    <p:sldId id="385" r:id="rId6"/>
    <p:sldId id="386" r:id="rId7"/>
    <p:sldId id="392" r:id="rId8"/>
    <p:sldId id="366" r:id="rId9"/>
    <p:sldId id="382" r:id="rId10"/>
    <p:sldId id="387" r:id="rId11"/>
    <p:sldId id="368" r:id="rId12"/>
    <p:sldId id="375" r:id="rId13"/>
    <p:sldId id="391" r:id="rId14"/>
    <p:sldId id="388" r:id="rId15"/>
    <p:sldId id="353" r:id="rId16"/>
    <p:sldId id="389" r:id="rId17"/>
    <p:sldId id="3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6B7AD04-E1A5-4780-A036-6F823A8B4981}">
          <p14:sldIdLst>
            <p14:sldId id="256"/>
            <p14:sldId id="338"/>
            <p14:sldId id="383"/>
            <p14:sldId id="384"/>
            <p14:sldId id="385"/>
            <p14:sldId id="386"/>
            <p14:sldId id="392"/>
            <p14:sldId id="366"/>
            <p14:sldId id="382"/>
            <p14:sldId id="387"/>
            <p14:sldId id="368"/>
            <p14:sldId id="375"/>
            <p14:sldId id="391"/>
            <p14:sldId id="388"/>
            <p14:sldId id="353"/>
            <p14:sldId id="389"/>
            <p14:sldId id="3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C44825-29C7-44AB-B667-3EF7AEA5CB4D}" type="datetimeFigureOut">
              <a:rPr lang="en-US" smtClean="0"/>
              <a:t>11/27/2017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29754-3F32-467B-8393-62C16DF663F4}" type="slidenum">
              <a:rPr lang="en-US" smtClean="0"/>
              <a:t>‹#›</a:t>
            </a:fld>
            <a:endParaRPr lang="en-US"/>
          </a:p>
        </p:txBody>
      </p:sp>
    </p:spTree>
    <p:extLst>
      <p:ext uri="{BB962C8B-B14F-4D97-AF65-F5344CB8AC3E}">
        <p14:creationId xmlns:p14="http://schemas.microsoft.com/office/powerpoint/2010/main" val="385776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FD430D-263A-46E4-ADE9-0C4CB21C29C9}"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3881070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D430D-263A-46E4-ADE9-0C4CB21C29C9}"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85618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D430D-263A-46E4-ADE9-0C4CB21C29C9}"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10117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D430D-263A-46E4-ADE9-0C4CB21C29C9}"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342645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D430D-263A-46E4-ADE9-0C4CB21C29C9}"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2078044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FD430D-263A-46E4-ADE9-0C4CB21C29C9}"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240410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FD430D-263A-46E4-ADE9-0C4CB21C29C9}" type="datetimeFigureOut">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155803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FD430D-263A-46E4-ADE9-0C4CB21C29C9}" type="datetimeFigureOut">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671003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D430D-263A-46E4-ADE9-0C4CB21C29C9}" type="datetimeFigureOut">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98582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430D-263A-46E4-ADE9-0C4CB21C29C9}"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128208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430D-263A-46E4-ADE9-0C4CB21C29C9}"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1264A-1246-4866-9556-DC756718F0C5}" type="slidenum">
              <a:rPr lang="en-US" smtClean="0"/>
              <a:t>‹#›</a:t>
            </a:fld>
            <a:endParaRPr lang="en-US"/>
          </a:p>
        </p:txBody>
      </p:sp>
    </p:spTree>
    <p:extLst>
      <p:ext uri="{BB962C8B-B14F-4D97-AF65-F5344CB8AC3E}">
        <p14:creationId xmlns:p14="http://schemas.microsoft.com/office/powerpoint/2010/main" val="48027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D430D-263A-46E4-ADE9-0C4CB21C29C9}" type="datetimeFigureOut">
              <a:rPr lang="en-US" smtClean="0"/>
              <a:t>11/27/2017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1264A-1246-4866-9556-DC756718F0C5}" type="slidenum">
              <a:rPr lang="en-US" smtClean="0"/>
              <a:t>‹#›</a:t>
            </a:fld>
            <a:endParaRPr lang="en-US"/>
          </a:p>
        </p:txBody>
      </p:sp>
    </p:spTree>
    <p:extLst>
      <p:ext uri="{BB962C8B-B14F-4D97-AF65-F5344CB8AC3E}">
        <p14:creationId xmlns:p14="http://schemas.microsoft.com/office/powerpoint/2010/main" val="1056851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solidFill>
                  <a:schemeClr val="accent5"/>
                </a:solidFill>
              </a:rPr>
              <a:t>Öğretim İlke ve Yöntemleri</a:t>
            </a:r>
            <a:endParaRPr lang="en-US" b="1" dirty="0">
              <a:solidFill>
                <a:schemeClr val="accent5"/>
              </a:solidFill>
            </a:endParaRPr>
          </a:p>
        </p:txBody>
      </p:sp>
      <p:sp>
        <p:nvSpPr>
          <p:cNvPr id="3" name="Subtitle 2"/>
          <p:cNvSpPr>
            <a:spLocks noGrp="1"/>
          </p:cNvSpPr>
          <p:nvPr>
            <p:ph type="subTitle" idx="1"/>
          </p:nvPr>
        </p:nvSpPr>
        <p:spPr/>
        <p:txBody>
          <a:bodyPr/>
          <a:lstStyle/>
          <a:p>
            <a:r>
              <a:rPr lang="tr-TR" dirty="0" smtClean="0"/>
              <a:t>Yrd. Doç. Dr. Erkan Atalmış</a:t>
            </a:r>
          </a:p>
          <a:p>
            <a:r>
              <a:rPr lang="en-US" i="1" dirty="0"/>
              <a:t>8</a:t>
            </a:r>
            <a:r>
              <a:rPr lang="tr-TR" i="1" smtClean="0"/>
              <a:t>. </a:t>
            </a:r>
            <a:r>
              <a:rPr lang="tr-TR" i="1" dirty="0" smtClean="0"/>
              <a:t>Hafta</a:t>
            </a:r>
            <a:endParaRPr lang="en-US" i="1" dirty="0"/>
          </a:p>
        </p:txBody>
      </p:sp>
    </p:spTree>
    <p:extLst>
      <p:ext uri="{BB962C8B-B14F-4D97-AF65-F5344CB8AC3E}">
        <p14:creationId xmlns:p14="http://schemas.microsoft.com/office/powerpoint/2010/main" val="2573176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KPSS-2013</a:t>
            </a:r>
            <a:endParaRPr lang="en-US" dirty="0"/>
          </a:p>
        </p:txBody>
      </p:sp>
      <p:sp>
        <p:nvSpPr>
          <p:cNvPr id="6" name="TextBox 5"/>
          <p:cNvSpPr txBox="1"/>
          <p:nvPr/>
        </p:nvSpPr>
        <p:spPr>
          <a:xfrm>
            <a:off x="9310255" y="5759532"/>
            <a:ext cx="920701"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smtClean="0"/>
              <a:t>E</a:t>
            </a:r>
            <a:endParaRPr lang="en-US" dirty="0"/>
          </a:p>
        </p:txBody>
      </p:sp>
      <p:pic>
        <p:nvPicPr>
          <p:cNvPr id="2" name="Picture 1"/>
          <p:cNvPicPr>
            <a:picLocks noChangeAspect="1"/>
          </p:cNvPicPr>
          <p:nvPr/>
        </p:nvPicPr>
        <p:blipFill>
          <a:blip r:embed="rId2"/>
          <a:stretch>
            <a:fillRect/>
          </a:stretch>
        </p:blipFill>
        <p:spPr>
          <a:xfrm>
            <a:off x="682387" y="30445"/>
            <a:ext cx="8557147" cy="6098419"/>
          </a:xfrm>
          <a:prstGeom prst="rect">
            <a:avLst/>
          </a:prstGeom>
        </p:spPr>
      </p:pic>
    </p:spTree>
    <p:extLst>
      <p:ext uri="{BB962C8B-B14F-4D97-AF65-F5344CB8AC3E}">
        <p14:creationId xmlns:p14="http://schemas.microsoft.com/office/powerpoint/2010/main" val="91881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376"/>
            <a:ext cx="10515600" cy="5726587"/>
          </a:xfrm>
        </p:spPr>
        <p:txBody>
          <a:bodyPr/>
          <a:lstStyle/>
          <a:p>
            <a:pPr marL="0" indent="0">
              <a:buNone/>
            </a:pPr>
            <a:r>
              <a:rPr lang="tr-TR" dirty="0" smtClean="0"/>
              <a:t>Öğrenme-Öğretme sürecinin etkiliği açısından,</a:t>
            </a:r>
          </a:p>
          <a:p>
            <a:pPr marL="0" indent="0">
              <a:buNone/>
            </a:pPr>
            <a:endParaRPr lang="tr-TR" dirty="0" smtClean="0"/>
          </a:p>
          <a:p>
            <a:r>
              <a:rPr lang="tr-TR" dirty="0" smtClean="0"/>
              <a:t>Öğretmenin öğretme şekli, yöntem ve teknikleri</a:t>
            </a:r>
          </a:p>
          <a:p>
            <a:pPr marL="0" indent="0">
              <a:buNone/>
            </a:pPr>
            <a:endParaRPr lang="tr-TR" dirty="0" smtClean="0"/>
          </a:p>
          <a:p>
            <a:r>
              <a:rPr lang="tr-TR" dirty="0" smtClean="0"/>
              <a:t>Öğrencilerin ön bilgisi ve hazırbulunuşları</a:t>
            </a:r>
          </a:p>
          <a:p>
            <a:pPr marL="0" indent="0">
              <a:buNone/>
            </a:pPr>
            <a:endParaRPr lang="tr-TR" dirty="0" smtClean="0"/>
          </a:p>
          <a:p>
            <a:r>
              <a:rPr lang="tr-TR" dirty="0" smtClean="0"/>
              <a:t>Öğrenmelerin öğrenme stilleri</a:t>
            </a:r>
          </a:p>
          <a:p>
            <a:pPr marL="0" indent="0">
              <a:buNone/>
            </a:pPr>
            <a:endParaRPr lang="tr-TR" dirty="0" smtClean="0"/>
          </a:p>
          <a:p>
            <a:r>
              <a:rPr lang="tr-TR" dirty="0" smtClean="0"/>
              <a:t>Ders işleyiş şekli</a:t>
            </a:r>
          </a:p>
          <a:p>
            <a:pPr marL="0" indent="0">
              <a:buNone/>
            </a:pPr>
            <a:endParaRPr lang="tr-TR" dirty="0" smtClean="0"/>
          </a:p>
          <a:p>
            <a:r>
              <a:rPr lang="tr-TR" dirty="0"/>
              <a:t>«Ne» öğrenilen ile değil                       «Nasıl» öğrenilen.</a:t>
            </a:r>
          </a:p>
          <a:p>
            <a:endParaRPr lang="tr-TR" dirty="0" smtClean="0"/>
          </a:p>
          <a:p>
            <a:endParaRPr lang="en-US" dirty="0"/>
          </a:p>
        </p:txBody>
      </p:sp>
      <p:sp>
        <p:nvSpPr>
          <p:cNvPr id="4" name="Right Arrow 3"/>
          <p:cNvSpPr/>
          <p:nvPr/>
        </p:nvSpPr>
        <p:spPr>
          <a:xfrm>
            <a:off x="5076967" y="5619702"/>
            <a:ext cx="655093" cy="4094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9431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472" y="177421"/>
            <a:ext cx="10515600" cy="6680579"/>
          </a:xfrm>
        </p:spPr>
        <p:txBody>
          <a:bodyPr>
            <a:normAutofit fontScale="92500" lnSpcReduction="20000"/>
          </a:bodyPr>
          <a:lstStyle/>
          <a:p>
            <a:pPr marL="0" indent="0">
              <a:buNone/>
            </a:pPr>
            <a:r>
              <a:rPr lang="tr-TR" u="sng" dirty="0" smtClean="0"/>
              <a:t>Öğrenme Döngüsü</a:t>
            </a:r>
          </a:p>
          <a:p>
            <a:r>
              <a:rPr lang="tr-TR" dirty="0" smtClean="0"/>
              <a:t>Somut Deneyim (Hissetme) </a:t>
            </a:r>
            <a:endParaRPr lang="en-US" dirty="0" smtClean="0"/>
          </a:p>
          <a:p>
            <a:pPr lvl="1"/>
            <a:r>
              <a:rPr lang="tr-TR" dirty="0" smtClean="0"/>
              <a:t>Empatik ve insan yönelimdirler.</a:t>
            </a:r>
          </a:p>
          <a:p>
            <a:pPr lvl="1"/>
            <a:r>
              <a:rPr lang="tr-TR" dirty="0" smtClean="0"/>
              <a:t>Öğrenmelerle ilgili geri bildirim aldıkları ve öğrenme ortamlarında tartışmaya katıldıklarında öğrenirler.</a:t>
            </a:r>
          </a:p>
          <a:p>
            <a:pPr lvl="1"/>
            <a:r>
              <a:rPr lang="tr-TR" dirty="0" smtClean="0"/>
              <a:t>Karateristik sorusu «Niçin»</a:t>
            </a:r>
          </a:p>
          <a:p>
            <a:pPr marL="457200" lvl="1" indent="0">
              <a:buNone/>
            </a:pPr>
            <a:endParaRPr lang="tr-TR" dirty="0" smtClean="0"/>
          </a:p>
          <a:p>
            <a:r>
              <a:rPr lang="tr-TR" dirty="0" smtClean="0"/>
              <a:t>Soyut Kavramlaştırma (Düşünme)</a:t>
            </a:r>
          </a:p>
          <a:p>
            <a:pPr lvl="1"/>
            <a:r>
              <a:rPr lang="tr-TR" dirty="0" smtClean="0"/>
              <a:t>Analitik ve kavramsal yaklaşımlar yönelidirler (insana yönelimleri azdır)</a:t>
            </a:r>
          </a:p>
          <a:p>
            <a:pPr lvl="1"/>
            <a:r>
              <a:rPr lang="tr-TR" dirty="0"/>
              <a:t>Karateristik sorusu «</a:t>
            </a:r>
            <a:r>
              <a:rPr lang="tr-TR" dirty="0" smtClean="0"/>
              <a:t>Nedir»</a:t>
            </a:r>
            <a:endParaRPr lang="tr-TR" dirty="0"/>
          </a:p>
          <a:p>
            <a:pPr lvl="1"/>
            <a:endParaRPr lang="tr-TR" dirty="0" smtClean="0"/>
          </a:p>
          <a:p>
            <a:r>
              <a:rPr lang="tr-TR" dirty="0"/>
              <a:t>Yansıtıcı Gözlem (İzleme)</a:t>
            </a:r>
          </a:p>
          <a:p>
            <a:pPr lvl="1"/>
            <a:r>
              <a:rPr lang="tr-TR" dirty="0"/>
              <a:t>Deneme-yanılma yöntemiyle öğrenirler.</a:t>
            </a:r>
          </a:p>
          <a:p>
            <a:pPr lvl="1"/>
            <a:r>
              <a:rPr lang="tr-TR" dirty="0"/>
              <a:t>Karateristik sorusu «Nasıl»</a:t>
            </a:r>
          </a:p>
          <a:p>
            <a:endParaRPr lang="tr-TR" dirty="0" smtClean="0"/>
          </a:p>
          <a:p>
            <a:r>
              <a:rPr lang="tr-TR" dirty="0" smtClean="0"/>
              <a:t>Aktif Denetim (Yapma)</a:t>
            </a:r>
          </a:p>
          <a:p>
            <a:pPr lvl="1"/>
            <a:r>
              <a:rPr lang="tr-TR" dirty="0" smtClean="0"/>
              <a:t>Projeler, ev ödevleri veya küçük büyük tartışmalarla öğrenirler.</a:t>
            </a:r>
          </a:p>
          <a:p>
            <a:pPr lvl="1"/>
            <a:r>
              <a:rPr lang="tr-TR" dirty="0" smtClean="0"/>
              <a:t>Pasif öğrenmeyi sevmezler.</a:t>
            </a:r>
          </a:p>
          <a:p>
            <a:pPr lvl="1"/>
            <a:r>
              <a:rPr lang="tr-TR" dirty="0"/>
              <a:t>Karateristik sorusu </a:t>
            </a:r>
            <a:r>
              <a:rPr lang="tr-TR" dirty="0" smtClean="0"/>
              <a:t>«ya...ise?»</a:t>
            </a:r>
          </a:p>
        </p:txBody>
      </p:sp>
    </p:spTree>
    <p:extLst>
      <p:ext uri="{BB962C8B-B14F-4D97-AF65-F5344CB8AC3E}">
        <p14:creationId xmlns:p14="http://schemas.microsoft.com/office/powerpoint/2010/main" val="348309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KPSS-2009</a:t>
            </a:r>
            <a:endParaRPr lang="en-US" dirty="0"/>
          </a:p>
        </p:txBody>
      </p:sp>
      <p:sp>
        <p:nvSpPr>
          <p:cNvPr id="6" name="TextBox 5"/>
          <p:cNvSpPr txBox="1"/>
          <p:nvPr/>
        </p:nvSpPr>
        <p:spPr>
          <a:xfrm>
            <a:off x="10538554" y="5773356"/>
            <a:ext cx="951158"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smtClean="0"/>
              <a:t>D</a:t>
            </a:r>
            <a:endParaRPr lang="en-US" dirty="0"/>
          </a:p>
        </p:txBody>
      </p:sp>
      <p:pic>
        <p:nvPicPr>
          <p:cNvPr id="3" name="Picture 2"/>
          <p:cNvPicPr>
            <a:picLocks noChangeAspect="1"/>
          </p:cNvPicPr>
          <p:nvPr/>
        </p:nvPicPr>
        <p:blipFill>
          <a:blip r:embed="rId2"/>
          <a:stretch>
            <a:fillRect/>
          </a:stretch>
        </p:blipFill>
        <p:spPr>
          <a:xfrm>
            <a:off x="817005" y="532263"/>
            <a:ext cx="9551336" cy="5241093"/>
          </a:xfrm>
          <a:prstGeom prst="rect">
            <a:avLst/>
          </a:prstGeom>
        </p:spPr>
      </p:pic>
    </p:spTree>
    <p:extLst>
      <p:ext uri="{BB962C8B-B14F-4D97-AF65-F5344CB8AC3E}">
        <p14:creationId xmlns:p14="http://schemas.microsoft.com/office/powerpoint/2010/main" val="276946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245" y="191068"/>
            <a:ext cx="10515600" cy="6176963"/>
          </a:xfrm>
        </p:spPr>
        <p:txBody>
          <a:bodyPr>
            <a:normAutofit lnSpcReduction="10000"/>
          </a:bodyPr>
          <a:lstStyle/>
          <a:p>
            <a:pPr marL="0" indent="0">
              <a:buNone/>
            </a:pPr>
            <a:r>
              <a:rPr lang="tr-TR" b="1" dirty="0" smtClean="0"/>
              <a:t>YANSITICI </a:t>
            </a:r>
            <a:r>
              <a:rPr lang="tr-TR" b="1" dirty="0"/>
              <a:t>DÜŞÜNME</a:t>
            </a:r>
            <a:endParaRPr lang="en-US" dirty="0"/>
          </a:p>
          <a:p>
            <a:r>
              <a:rPr lang="tr-TR" dirty="0" smtClean="0"/>
              <a:t>okulda </a:t>
            </a:r>
            <a:r>
              <a:rPr lang="tr-TR" dirty="0"/>
              <a:t>öğrenilenlerin yaşama (hayata) yansıtılması vardır. </a:t>
            </a:r>
            <a:endParaRPr lang="tr-TR" dirty="0" smtClean="0"/>
          </a:p>
          <a:p>
            <a:r>
              <a:rPr lang="tr-TR" dirty="0" smtClean="0"/>
              <a:t>Eğer </a:t>
            </a:r>
            <a:r>
              <a:rPr lang="tr-TR" dirty="0"/>
              <a:t>öğrencilere öğrendiklerini yaşamda nasıl kullanabilecekleri öğretilirse öğrenciler yansıtıcı düşünme becerisini kazanmış olurlar. </a:t>
            </a:r>
            <a:r>
              <a:rPr lang="tr-TR" b="1" dirty="0"/>
              <a:t> </a:t>
            </a:r>
          </a:p>
          <a:p>
            <a:pPr marL="0" indent="0">
              <a:buNone/>
            </a:pPr>
            <a:r>
              <a:rPr lang="tr-TR" b="1" dirty="0" smtClean="0"/>
              <a:t>YARATICI DÜŞÜNME</a:t>
            </a:r>
            <a:endParaRPr lang="en-US" dirty="0"/>
          </a:p>
          <a:p>
            <a:r>
              <a:rPr lang="tr-TR" dirty="0" smtClean="0"/>
              <a:t>doğrudan </a:t>
            </a:r>
            <a:r>
              <a:rPr lang="tr-TR" dirty="0"/>
              <a:t>zihinsel etkinliklerle ilişkilidir. Yaratıcılık kavramında ise hem bir zihinsel etkinlik hem de zihinsel etkinlikle bağlantılı olarak ortaya konulan bir davranışı görmek mümkündür. Her iki kavramda da yeni eşsiz bir ürün ortaya koymak amaçlanır.  </a:t>
            </a:r>
          </a:p>
          <a:p>
            <a:pPr marL="0" indent="0">
              <a:buNone/>
            </a:pPr>
            <a:r>
              <a:rPr lang="tr-TR" b="1" dirty="0" smtClean="0"/>
              <a:t>ELEŞTİREL DÜŞÜNME</a:t>
            </a:r>
            <a:r>
              <a:rPr lang="tr-TR" dirty="0"/>
              <a:t> </a:t>
            </a:r>
            <a:endParaRPr lang="en-US" dirty="0"/>
          </a:p>
          <a:p>
            <a:r>
              <a:rPr lang="tr-TR" dirty="0" smtClean="0"/>
              <a:t>kusursuz </a:t>
            </a:r>
            <a:r>
              <a:rPr lang="tr-TR" dirty="0"/>
              <a:t>ve özdenetimli bir düşünme biçimi olarak tanımlanabilir. Eleştirel düşünme becerisini kazanmış öğrencilerin bir bilgiyi sorgulamadan ve açık bir mantık süzgecinden geçirmeden doğru olarak kabul etmesi mümkün </a:t>
            </a:r>
            <a:r>
              <a:rPr lang="tr-TR" dirty="0" smtClean="0"/>
              <a:t>değildir</a:t>
            </a:r>
            <a:endParaRPr lang="en-US" dirty="0"/>
          </a:p>
        </p:txBody>
      </p:sp>
    </p:spTree>
    <p:extLst>
      <p:ext uri="{BB962C8B-B14F-4D97-AF65-F5344CB8AC3E}">
        <p14:creationId xmlns:p14="http://schemas.microsoft.com/office/powerpoint/2010/main" val="282588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KPSS-2009</a:t>
            </a:r>
            <a:endParaRPr lang="en-US" dirty="0"/>
          </a:p>
        </p:txBody>
      </p:sp>
      <p:sp>
        <p:nvSpPr>
          <p:cNvPr id="6" name="TextBox 5"/>
          <p:cNvSpPr txBox="1"/>
          <p:nvPr/>
        </p:nvSpPr>
        <p:spPr>
          <a:xfrm>
            <a:off x="9651449" y="5773357"/>
            <a:ext cx="941540"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a:t>A</a:t>
            </a:r>
            <a:endParaRPr lang="en-US" dirty="0"/>
          </a:p>
        </p:txBody>
      </p:sp>
      <p:pic>
        <p:nvPicPr>
          <p:cNvPr id="2" name="Picture 1"/>
          <p:cNvPicPr>
            <a:picLocks noChangeAspect="1"/>
          </p:cNvPicPr>
          <p:nvPr/>
        </p:nvPicPr>
        <p:blipFill>
          <a:blip r:embed="rId2"/>
          <a:stretch>
            <a:fillRect/>
          </a:stretch>
        </p:blipFill>
        <p:spPr>
          <a:xfrm>
            <a:off x="1037229" y="493694"/>
            <a:ext cx="8393645" cy="5635170"/>
          </a:xfrm>
          <a:prstGeom prst="rect">
            <a:avLst/>
          </a:prstGeom>
        </p:spPr>
      </p:pic>
    </p:spTree>
    <p:extLst>
      <p:ext uri="{BB962C8B-B14F-4D97-AF65-F5344CB8AC3E}">
        <p14:creationId xmlns:p14="http://schemas.microsoft.com/office/powerpoint/2010/main" val="188063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KPSS-2010</a:t>
            </a:r>
            <a:endParaRPr lang="en-US" dirty="0"/>
          </a:p>
        </p:txBody>
      </p:sp>
      <p:sp>
        <p:nvSpPr>
          <p:cNvPr id="6" name="TextBox 5"/>
          <p:cNvSpPr txBox="1"/>
          <p:nvPr/>
        </p:nvSpPr>
        <p:spPr>
          <a:xfrm>
            <a:off x="9651449" y="5773357"/>
            <a:ext cx="931922"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smtClean="0"/>
              <a:t>C</a:t>
            </a:r>
            <a:endParaRPr lang="en-US" dirty="0"/>
          </a:p>
        </p:txBody>
      </p:sp>
      <p:pic>
        <p:nvPicPr>
          <p:cNvPr id="3" name="Picture 2"/>
          <p:cNvPicPr>
            <a:picLocks noChangeAspect="1"/>
          </p:cNvPicPr>
          <p:nvPr/>
        </p:nvPicPr>
        <p:blipFill>
          <a:blip r:embed="rId2"/>
          <a:stretch>
            <a:fillRect/>
          </a:stretch>
        </p:blipFill>
        <p:spPr>
          <a:xfrm>
            <a:off x="0" y="0"/>
            <a:ext cx="6331566" cy="3240802"/>
          </a:xfrm>
          <a:prstGeom prst="rect">
            <a:avLst/>
          </a:prstGeom>
        </p:spPr>
      </p:pic>
      <p:pic>
        <p:nvPicPr>
          <p:cNvPr id="4" name="Picture 3"/>
          <p:cNvPicPr>
            <a:picLocks noChangeAspect="1"/>
          </p:cNvPicPr>
          <p:nvPr/>
        </p:nvPicPr>
        <p:blipFill>
          <a:blip r:embed="rId3"/>
          <a:stretch>
            <a:fillRect/>
          </a:stretch>
        </p:blipFill>
        <p:spPr>
          <a:xfrm>
            <a:off x="2543387" y="3057099"/>
            <a:ext cx="5883550" cy="3405537"/>
          </a:xfrm>
          <a:prstGeom prst="rect">
            <a:avLst/>
          </a:prstGeom>
        </p:spPr>
      </p:pic>
    </p:spTree>
    <p:extLst>
      <p:ext uri="{BB962C8B-B14F-4D97-AF65-F5344CB8AC3E}">
        <p14:creationId xmlns:p14="http://schemas.microsoft.com/office/powerpoint/2010/main" val="35376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KPSS-2010</a:t>
            </a:r>
            <a:endParaRPr lang="en-US" dirty="0"/>
          </a:p>
        </p:txBody>
      </p:sp>
      <p:sp>
        <p:nvSpPr>
          <p:cNvPr id="6" name="TextBox 5"/>
          <p:cNvSpPr txBox="1"/>
          <p:nvPr/>
        </p:nvSpPr>
        <p:spPr>
          <a:xfrm>
            <a:off x="9651449" y="5773357"/>
            <a:ext cx="933525"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a:t>B</a:t>
            </a:r>
            <a:endParaRPr lang="en-US" dirty="0"/>
          </a:p>
        </p:txBody>
      </p:sp>
      <p:pic>
        <p:nvPicPr>
          <p:cNvPr id="2" name="Picture 1"/>
          <p:cNvPicPr>
            <a:picLocks noChangeAspect="1"/>
          </p:cNvPicPr>
          <p:nvPr/>
        </p:nvPicPr>
        <p:blipFill>
          <a:blip r:embed="rId2"/>
          <a:stretch>
            <a:fillRect/>
          </a:stretch>
        </p:blipFill>
        <p:spPr>
          <a:xfrm>
            <a:off x="968540" y="485271"/>
            <a:ext cx="8475165" cy="5472752"/>
          </a:xfrm>
          <a:prstGeom prst="rect">
            <a:avLst/>
          </a:prstGeom>
        </p:spPr>
      </p:pic>
    </p:spTree>
    <p:extLst>
      <p:ext uri="{BB962C8B-B14F-4D97-AF65-F5344CB8AC3E}">
        <p14:creationId xmlns:p14="http://schemas.microsoft.com/office/powerpoint/2010/main" val="39839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935" y="91993"/>
            <a:ext cx="10954988" cy="905534"/>
          </a:xfrm>
        </p:spPr>
        <p:txBody>
          <a:bodyPr>
            <a:normAutofit/>
          </a:bodyPr>
          <a:lstStyle/>
          <a:p>
            <a:pPr algn="ctr"/>
            <a:r>
              <a:rPr lang="tr-TR" sz="3600" b="1" dirty="0" smtClean="0">
                <a:solidFill>
                  <a:schemeClr val="accent1">
                    <a:lumMod val="75000"/>
                  </a:schemeClr>
                </a:solidFill>
              </a:rPr>
              <a:t>Geçen Hafta (Ünite 5-Öğretim Kuram ve Modelleri)</a:t>
            </a:r>
            <a:endParaRPr lang="en-US" sz="3600" b="1" dirty="0">
              <a:solidFill>
                <a:schemeClr val="accent1">
                  <a:lumMod val="75000"/>
                </a:schemeClr>
              </a:solidFill>
            </a:endParaRPr>
          </a:p>
        </p:txBody>
      </p:sp>
      <p:sp>
        <p:nvSpPr>
          <p:cNvPr id="3" name="Content Placeholder 2"/>
          <p:cNvSpPr>
            <a:spLocks noGrp="1"/>
          </p:cNvSpPr>
          <p:nvPr>
            <p:ph idx="1"/>
          </p:nvPr>
        </p:nvSpPr>
        <p:spPr>
          <a:xfrm>
            <a:off x="291935" y="855024"/>
            <a:ext cx="11745390" cy="6002976"/>
          </a:xfrm>
        </p:spPr>
        <p:txBody>
          <a:bodyPr>
            <a:normAutofit/>
          </a:bodyPr>
          <a:lstStyle/>
          <a:p>
            <a:r>
              <a:rPr lang="tr-TR" dirty="0" smtClean="0"/>
              <a:t>Okulda öğrenme modeli (Carroll)</a:t>
            </a:r>
          </a:p>
          <a:p>
            <a:r>
              <a:rPr lang="tr-TR" dirty="0" smtClean="0"/>
              <a:t>Tam öğrenme modeli (Bloom)</a:t>
            </a:r>
          </a:p>
          <a:p>
            <a:r>
              <a:rPr lang="tr-TR" dirty="0" smtClean="0"/>
              <a:t>Öğretim durumları modeli (Gagne)</a:t>
            </a:r>
          </a:p>
          <a:p>
            <a:r>
              <a:rPr lang="tr-TR" dirty="0" smtClean="0"/>
              <a:t>Çoklu zeka kuramı (Gardner)</a:t>
            </a:r>
          </a:p>
          <a:p>
            <a:pPr lvl="1"/>
            <a:r>
              <a:rPr lang="tr-TR" dirty="0" smtClean="0"/>
              <a:t>Sözel-dilsel zeka;</a:t>
            </a:r>
            <a:r>
              <a:rPr lang="tr-TR" dirty="0"/>
              <a:t> </a:t>
            </a:r>
            <a:r>
              <a:rPr lang="tr-TR" dirty="0" smtClean="0"/>
              <a:t>Mantıksal-matematiksel zeka; Görsel-mekansal-uzamsal zeka; Bedensel-kinestetik zeka; Müziksel-ritmik zeka; Sosyal-kişilerarası zeka; Kişisel-öze dönük zeka; Doğa zekası</a:t>
            </a:r>
          </a:p>
          <a:p>
            <a:r>
              <a:rPr lang="tr-TR" dirty="0" smtClean="0"/>
              <a:t>Yapılandırmacılık</a:t>
            </a:r>
          </a:p>
          <a:p>
            <a:r>
              <a:rPr lang="tr-TR" dirty="0" smtClean="0"/>
              <a:t>Beyin </a:t>
            </a:r>
            <a:r>
              <a:rPr lang="tr-TR" dirty="0"/>
              <a:t>t</a:t>
            </a:r>
            <a:r>
              <a:rPr lang="tr-TR" dirty="0" smtClean="0"/>
              <a:t>emelli öğrenme</a:t>
            </a:r>
          </a:p>
          <a:p>
            <a:r>
              <a:rPr lang="tr-TR" dirty="0" smtClean="0"/>
              <a:t>Probleme dayalı öğrenme</a:t>
            </a:r>
          </a:p>
          <a:p>
            <a:r>
              <a:rPr lang="tr-TR" dirty="0" smtClean="0"/>
              <a:t>İşbirlikli öğrenme</a:t>
            </a:r>
          </a:p>
          <a:p>
            <a:pPr marL="457200" lvl="1" indent="0">
              <a:buNone/>
            </a:pPr>
            <a:endParaRPr lang="tr-TR" dirty="0" smtClean="0"/>
          </a:p>
          <a:p>
            <a:endParaRPr lang="en-US" sz="3000" dirty="0"/>
          </a:p>
          <a:p>
            <a:endParaRPr lang="en-US" dirty="0"/>
          </a:p>
        </p:txBody>
      </p:sp>
    </p:spTree>
    <p:extLst>
      <p:ext uri="{BB962C8B-B14F-4D97-AF65-F5344CB8AC3E}">
        <p14:creationId xmlns:p14="http://schemas.microsoft.com/office/powerpoint/2010/main" val="2733103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KPSS-2008</a:t>
            </a:r>
            <a:endParaRPr lang="en-US" dirty="0"/>
          </a:p>
        </p:txBody>
      </p:sp>
      <p:sp>
        <p:nvSpPr>
          <p:cNvPr id="6" name="TextBox 5"/>
          <p:cNvSpPr txBox="1"/>
          <p:nvPr/>
        </p:nvSpPr>
        <p:spPr>
          <a:xfrm>
            <a:off x="9310255" y="5759532"/>
            <a:ext cx="933525"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a:t>B</a:t>
            </a:r>
            <a:endParaRPr lang="en-US" dirty="0"/>
          </a:p>
        </p:txBody>
      </p:sp>
      <p:pic>
        <p:nvPicPr>
          <p:cNvPr id="2" name="Picture 1"/>
          <p:cNvPicPr>
            <a:picLocks noChangeAspect="1"/>
          </p:cNvPicPr>
          <p:nvPr/>
        </p:nvPicPr>
        <p:blipFill>
          <a:blip r:embed="rId2"/>
          <a:stretch>
            <a:fillRect/>
          </a:stretch>
        </p:blipFill>
        <p:spPr>
          <a:xfrm>
            <a:off x="1815153" y="896421"/>
            <a:ext cx="7259187" cy="5232443"/>
          </a:xfrm>
          <a:prstGeom prst="rect">
            <a:avLst/>
          </a:prstGeom>
        </p:spPr>
      </p:pic>
    </p:spTree>
    <p:extLst>
      <p:ext uri="{BB962C8B-B14F-4D97-AF65-F5344CB8AC3E}">
        <p14:creationId xmlns:p14="http://schemas.microsoft.com/office/powerpoint/2010/main" val="160266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KPSS-2008</a:t>
            </a:r>
            <a:endParaRPr lang="en-US" dirty="0"/>
          </a:p>
        </p:txBody>
      </p:sp>
      <p:sp>
        <p:nvSpPr>
          <p:cNvPr id="6" name="TextBox 5"/>
          <p:cNvSpPr txBox="1"/>
          <p:nvPr/>
        </p:nvSpPr>
        <p:spPr>
          <a:xfrm>
            <a:off x="9310255" y="5759532"/>
            <a:ext cx="920701"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smtClean="0"/>
              <a:t>E</a:t>
            </a:r>
            <a:endParaRPr lang="en-US" dirty="0"/>
          </a:p>
        </p:txBody>
      </p:sp>
      <p:pic>
        <p:nvPicPr>
          <p:cNvPr id="3" name="Picture 2"/>
          <p:cNvPicPr>
            <a:picLocks noChangeAspect="1"/>
          </p:cNvPicPr>
          <p:nvPr/>
        </p:nvPicPr>
        <p:blipFill>
          <a:blip r:embed="rId2"/>
          <a:stretch>
            <a:fillRect/>
          </a:stretch>
        </p:blipFill>
        <p:spPr>
          <a:xfrm>
            <a:off x="1583140" y="131062"/>
            <a:ext cx="6456457" cy="6331574"/>
          </a:xfrm>
          <a:prstGeom prst="rect">
            <a:avLst/>
          </a:prstGeom>
        </p:spPr>
      </p:pic>
    </p:spTree>
    <p:extLst>
      <p:ext uri="{BB962C8B-B14F-4D97-AF65-F5344CB8AC3E}">
        <p14:creationId xmlns:p14="http://schemas.microsoft.com/office/powerpoint/2010/main" val="345620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KPSS-2008</a:t>
            </a:r>
            <a:endParaRPr lang="en-US" dirty="0"/>
          </a:p>
        </p:txBody>
      </p:sp>
      <p:sp>
        <p:nvSpPr>
          <p:cNvPr id="6" name="TextBox 5"/>
          <p:cNvSpPr txBox="1"/>
          <p:nvPr/>
        </p:nvSpPr>
        <p:spPr>
          <a:xfrm>
            <a:off x="9310255" y="5759532"/>
            <a:ext cx="941540"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smtClean="0"/>
              <a:t>A</a:t>
            </a:r>
            <a:endParaRPr lang="en-US" dirty="0"/>
          </a:p>
        </p:txBody>
      </p:sp>
      <p:pic>
        <p:nvPicPr>
          <p:cNvPr id="2" name="Picture 1"/>
          <p:cNvPicPr>
            <a:picLocks noChangeAspect="1"/>
          </p:cNvPicPr>
          <p:nvPr/>
        </p:nvPicPr>
        <p:blipFill>
          <a:blip r:embed="rId2"/>
          <a:stretch>
            <a:fillRect/>
          </a:stretch>
        </p:blipFill>
        <p:spPr>
          <a:xfrm>
            <a:off x="764274" y="670926"/>
            <a:ext cx="8202304" cy="5607044"/>
          </a:xfrm>
          <a:prstGeom prst="rect">
            <a:avLst/>
          </a:prstGeom>
        </p:spPr>
      </p:pic>
    </p:spTree>
    <p:extLst>
      <p:ext uri="{BB962C8B-B14F-4D97-AF65-F5344CB8AC3E}">
        <p14:creationId xmlns:p14="http://schemas.microsoft.com/office/powerpoint/2010/main" val="249689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KPSS-2008</a:t>
            </a:r>
            <a:endParaRPr lang="en-US" dirty="0"/>
          </a:p>
        </p:txBody>
      </p:sp>
      <p:sp>
        <p:nvSpPr>
          <p:cNvPr id="6" name="TextBox 5"/>
          <p:cNvSpPr txBox="1"/>
          <p:nvPr/>
        </p:nvSpPr>
        <p:spPr>
          <a:xfrm>
            <a:off x="9310255" y="5759532"/>
            <a:ext cx="951158"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a:t>D</a:t>
            </a:r>
            <a:endParaRPr lang="en-US" dirty="0"/>
          </a:p>
        </p:txBody>
      </p:sp>
      <p:pic>
        <p:nvPicPr>
          <p:cNvPr id="3" name="Picture 2"/>
          <p:cNvPicPr>
            <a:picLocks noChangeAspect="1"/>
          </p:cNvPicPr>
          <p:nvPr/>
        </p:nvPicPr>
        <p:blipFill>
          <a:blip r:embed="rId2"/>
          <a:stretch>
            <a:fillRect/>
          </a:stretch>
        </p:blipFill>
        <p:spPr>
          <a:xfrm>
            <a:off x="1078173" y="508017"/>
            <a:ext cx="7765576" cy="5769953"/>
          </a:xfrm>
          <a:prstGeom prst="rect">
            <a:avLst/>
          </a:prstGeom>
        </p:spPr>
      </p:pic>
    </p:spTree>
    <p:extLst>
      <p:ext uri="{BB962C8B-B14F-4D97-AF65-F5344CB8AC3E}">
        <p14:creationId xmlns:p14="http://schemas.microsoft.com/office/powerpoint/2010/main" val="335243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9534" y="6277970"/>
            <a:ext cx="1173719" cy="369332"/>
          </a:xfrm>
          <a:prstGeom prst="rect">
            <a:avLst/>
          </a:prstGeom>
          <a:noFill/>
        </p:spPr>
        <p:txBody>
          <a:bodyPr wrap="none" rtlCol="0">
            <a:spAutoFit/>
          </a:bodyPr>
          <a:lstStyle/>
          <a:p>
            <a:r>
              <a:rPr lang="tr-TR" dirty="0" smtClean="0"/>
              <a:t>KPSS-2014</a:t>
            </a:r>
            <a:endParaRPr lang="en-US" dirty="0"/>
          </a:p>
        </p:txBody>
      </p:sp>
      <p:sp>
        <p:nvSpPr>
          <p:cNvPr id="6" name="TextBox 5"/>
          <p:cNvSpPr txBox="1"/>
          <p:nvPr/>
        </p:nvSpPr>
        <p:spPr>
          <a:xfrm>
            <a:off x="9310255" y="5759532"/>
            <a:ext cx="933525" cy="369332"/>
          </a:xfrm>
          <a:prstGeom prst="rect">
            <a:avLst/>
          </a:prstGeom>
          <a:noFill/>
          <a:ln w="57150">
            <a:solidFill>
              <a:schemeClr val="tx1"/>
            </a:solidFill>
          </a:ln>
        </p:spPr>
        <p:txBody>
          <a:bodyPr wrap="none" rtlCol="0">
            <a:spAutoFit/>
          </a:bodyPr>
          <a:lstStyle/>
          <a:p>
            <a:r>
              <a:rPr lang="en-US" dirty="0" err="1" smtClean="0"/>
              <a:t>Cevap</a:t>
            </a:r>
            <a:r>
              <a:rPr lang="en-US" dirty="0"/>
              <a:t> </a:t>
            </a:r>
            <a:r>
              <a:rPr lang="tr-TR" dirty="0"/>
              <a:t>B</a:t>
            </a:r>
            <a:endParaRPr lang="en-US" dirty="0"/>
          </a:p>
        </p:txBody>
      </p:sp>
      <p:pic>
        <p:nvPicPr>
          <p:cNvPr id="4" name="Picture 3"/>
          <p:cNvPicPr>
            <a:picLocks noChangeAspect="1"/>
          </p:cNvPicPr>
          <p:nvPr/>
        </p:nvPicPr>
        <p:blipFill>
          <a:blip r:embed="rId2"/>
          <a:stretch>
            <a:fillRect/>
          </a:stretch>
        </p:blipFill>
        <p:spPr>
          <a:xfrm>
            <a:off x="667887" y="518827"/>
            <a:ext cx="7165927" cy="6325674"/>
          </a:xfrm>
          <a:prstGeom prst="rect">
            <a:avLst/>
          </a:prstGeom>
        </p:spPr>
      </p:pic>
    </p:spTree>
    <p:extLst>
      <p:ext uri="{BB962C8B-B14F-4D97-AF65-F5344CB8AC3E}">
        <p14:creationId xmlns:p14="http://schemas.microsoft.com/office/powerpoint/2010/main" val="361712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935" y="91993"/>
            <a:ext cx="10954988" cy="905534"/>
          </a:xfrm>
        </p:spPr>
        <p:txBody>
          <a:bodyPr>
            <a:normAutofit/>
          </a:bodyPr>
          <a:lstStyle/>
          <a:p>
            <a:pPr algn="ctr"/>
            <a:r>
              <a:rPr lang="tr-TR" sz="3600" b="1" dirty="0" smtClean="0">
                <a:solidFill>
                  <a:schemeClr val="accent1">
                    <a:lumMod val="75000"/>
                  </a:schemeClr>
                </a:solidFill>
              </a:rPr>
              <a:t>Bu Hafta (Ünite 6-Öğrenme Stilleri)</a:t>
            </a:r>
            <a:endParaRPr lang="en-US" sz="3600" b="1" dirty="0">
              <a:solidFill>
                <a:schemeClr val="accent1">
                  <a:lumMod val="75000"/>
                </a:schemeClr>
              </a:solidFill>
            </a:endParaRPr>
          </a:p>
        </p:txBody>
      </p:sp>
      <p:sp>
        <p:nvSpPr>
          <p:cNvPr id="3" name="Content Placeholder 2"/>
          <p:cNvSpPr>
            <a:spLocks noGrp="1"/>
          </p:cNvSpPr>
          <p:nvPr>
            <p:ph idx="1"/>
          </p:nvPr>
        </p:nvSpPr>
        <p:spPr>
          <a:xfrm>
            <a:off x="169105" y="997526"/>
            <a:ext cx="11745390" cy="5758115"/>
          </a:xfrm>
        </p:spPr>
        <p:txBody>
          <a:bodyPr>
            <a:normAutofit lnSpcReduction="10000"/>
          </a:bodyPr>
          <a:lstStyle/>
          <a:p>
            <a:r>
              <a:rPr lang="tr-TR" dirty="0" smtClean="0"/>
              <a:t>Bilgi İşleme Kuramı</a:t>
            </a:r>
          </a:p>
          <a:p>
            <a:r>
              <a:rPr lang="tr-TR" dirty="0" smtClean="0"/>
              <a:t>Öğrenme Stilleri ve Tanımları</a:t>
            </a:r>
          </a:p>
          <a:p>
            <a:pPr lvl="1">
              <a:lnSpc>
                <a:spcPct val="150000"/>
              </a:lnSpc>
            </a:pPr>
            <a:r>
              <a:rPr lang="tr-TR" sz="2800" dirty="0" smtClean="0"/>
              <a:t>Görsel/İşitsel/Kinestetik Öğrenme Stilleri</a:t>
            </a:r>
          </a:p>
          <a:p>
            <a:pPr lvl="1">
              <a:lnSpc>
                <a:spcPct val="150000"/>
              </a:lnSpc>
            </a:pPr>
            <a:r>
              <a:rPr lang="tr-TR" sz="2800" dirty="0" smtClean="0"/>
              <a:t>Herrmann’ın Beyin Üstünlüğü Ölçeği</a:t>
            </a:r>
          </a:p>
          <a:p>
            <a:pPr lvl="1">
              <a:lnSpc>
                <a:spcPct val="150000"/>
              </a:lnSpc>
            </a:pPr>
            <a:r>
              <a:rPr lang="tr-TR" sz="2800" dirty="0" smtClean="0"/>
              <a:t>David Kolb’un Deneyimsel Öğrenme Teorisi ve Öğrenme Stilleri Modeli</a:t>
            </a:r>
          </a:p>
          <a:p>
            <a:pPr lvl="1">
              <a:lnSpc>
                <a:spcPct val="150000"/>
              </a:lnSpc>
            </a:pPr>
            <a:r>
              <a:rPr lang="tr-TR" sz="2800" dirty="0" smtClean="0"/>
              <a:t>Honey ve Mumford’un Öğrenme Stilleri</a:t>
            </a:r>
          </a:p>
          <a:p>
            <a:pPr lvl="1">
              <a:lnSpc>
                <a:spcPct val="150000"/>
              </a:lnSpc>
            </a:pPr>
            <a:r>
              <a:rPr lang="tr-TR" sz="2800" dirty="0" smtClean="0"/>
              <a:t>Myers-Brigs Tip Göstergesi</a:t>
            </a:r>
          </a:p>
          <a:p>
            <a:pPr lvl="1">
              <a:lnSpc>
                <a:spcPct val="150000"/>
              </a:lnSpc>
            </a:pPr>
            <a:r>
              <a:rPr lang="tr-TR" sz="2800" dirty="0" smtClean="0"/>
              <a:t>Filter-Silverman’ın Öğrenme Stili Modeli</a:t>
            </a:r>
          </a:p>
          <a:p>
            <a:pPr lvl="1">
              <a:lnSpc>
                <a:spcPct val="150000"/>
              </a:lnSpc>
            </a:pPr>
            <a:r>
              <a:rPr lang="tr-TR" sz="2800" dirty="0" smtClean="0"/>
              <a:t>Dunn ve Dunn’ın Öğrenme Stili Modeli</a:t>
            </a:r>
          </a:p>
          <a:p>
            <a:endParaRPr lang="tr-TR" dirty="0" smtClean="0"/>
          </a:p>
          <a:p>
            <a:pPr marL="457200" lvl="1" indent="0">
              <a:buNone/>
            </a:pPr>
            <a:endParaRPr lang="tr-TR" dirty="0" smtClean="0"/>
          </a:p>
          <a:p>
            <a:endParaRPr lang="en-US" sz="3000" dirty="0"/>
          </a:p>
          <a:p>
            <a:endParaRPr lang="en-US" dirty="0"/>
          </a:p>
        </p:txBody>
      </p:sp>
    </p:spTree>
    <p:extLst>
      <p:ext uri="{BB962C8B-B14F-4D97-AF65-F5344CB8AC3E}">
        <p14:creationId xmlns:p14="http://schemas.microsoft.com/office/powerpoint/2010/main" val="3874777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4481_bilgi_isleme_mode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310" y="355293"/>
            <a:ext cx="9157648" cy="579984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34018" y="6155140"/>
            <a:ext cx="5630644" cy="369332"/>
          </a:xfrm>
          <a:prstGeom prst="rect">
            <a:avLst/>
          </a:prstGeom>
          <a:noFill/>
        </p:spPr>
        <p:txBody>
          <a:bodyPr wrap="none" rtlCol="0">
            <a:spAutoFit/>
          </a:bodyPr>
          <a:lstStyle/>
          <a:p>
            <a:r>
              <a:rPr lang="tr-TR" dirty="0"/>
              <a:t>Kaynak: http://www.bilgiustam.com/bilgiyi-isleme-teorisi/</a:t>
            </a:r>
            <a:endParaRPr lang="en-US" dirty="0"/>
          </a:p>
        </p:txBody>
      </p:sp>
    </p:spTree>
    <p:extLst>
      <p:ext uri="{BB962C8B-B14F-4D97-AF65-F5344CB8AC3E}">
        <p14:creationId xmlns:p14="http://schemas.microsoft.com/office/powerpoint/2010/main" val="695783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3185</TotalTime>
  <Words>313</Words>
  <Application>Microsoft Office PowerPoint</Application>
  <PresentationFormat>Geniş ekran</PresentationFormat>
  <Paragraphs>83</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Theme</vt:lpstr>
      <vt:lpstr>Öğretim İlke ve Yöntemleri</vt:lpstr>
      <vt:lpstr>Geçen Hafta (Ünite 5-Öğretim Kuram ve Modelleri)</vt:lpstr>
      <vt:lpstr>PowerPoint Sunusu</vt:lpstr>
      <vt:lpstr>PowerPoint Sunusu</vt:lpstr>
      <vt:lpstr>PowerPoint Sunusu</vt:lpstr>
      <vt:lpstr>PowerPoint Sunusu</vt:lpstr>
      <vt:lpstr>PowerPoint Sunusu</vt:lpstr>
      <vt:lpstr>Bu Hafta (Ünite 6-Öğrenme Stilleri)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İlke ve Yöntemleri</dc:title>
  <dc:creator>THOSHIBA</dc:creator>
  <cp:lastModifiedBy>THOSHIBA</cp:lastModifiedBy>
  <cp:revision>169</cp:revision>
  <dcterms:created xsi:type="dcterms:W3CDTF">2015-12-09T05:17:49Z</dcterms:created>
  <dcterms:modified xsi:type="dcterms:W3CDTF">2017-11-27T10:41:02Z</dcterms:modified>
</cp:coreProperties>
</file>