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92" r:id="rId3"/>
    <p:sldId id="447" r:id="rId4"/>
    <p:sldId id="475" r:id="rId5"/>
    <p:sldId id="476" r:id="rId6"/>
    <p:sldId id="477" r:id="rId7"/>
    <p:sldId id="480" r:id="rId8"/>
    <p:sldId id="479" r:id="rId9"/>
    <p:sldId id="481" r:id="rId10"/>
    <p:sldId id="478" r:id="rId11"/>
    <p:sldId id="448" r:id="rId12"/>
    <p:sldId id="451" r:id="rId13"/>
    <p:sldId id="452" r:id="rId14"/>
    <p:sldId id="453" r:id="rId15"/>
    <p:sldId id="454" r:id="rId16"/>
    <p:sldId id="455" r:id="rId17"/>
    <p:sldId id="457" r:id="rId18"/>
    <p:sldId id="482" r:id="rId19"/>
    <p:sldId id="483" r:id="rId20"/>
    <p:sldId id="484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468" r:id="rId32"/>
    <p:sldId id="469" r:id="rId33"/>
    <p:sldId id="470" r:id="rId34"/>
    <p:sldId id="471" r:id="rId35"/>
    <p:sldId id="472" r:id="rId36"/>
    <p:sldId id="47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B7AD04-E1A5-4780-A036-6F823A8B4981}">
          <p14:sldIdLst>
            <p14:sldId id="256"/>
            <p14:sldId id="392"/>
            <p14:sldId id="447"/>
            <p14:sldId id="475"/>
            <p14:sldId id="476"/>
            <p14:sldId id="477"/>
            <p14:sldId id="480"/>
            <p14:sldId id="479"/>
            <p14:sldId id="481"/>
            <p14:sldId id="478"/>
            <p14:sldId id="448"/>
            <p14:sldId id="451"/>
            <p14:sldId id="452"/>
            <p14:sldId id="453"/>
            <p14:sldId id="454"/>
            <p14:sldId id="455"/>
            <p14:sldId id="457"/>
            <p14:sldId id="482"/>
            <p14:sldId id="483"/>
            <p14:sldId id="484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44825-29C7-44AB-B667-3EF7AEA5CB4D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9754-3F32-467B-8393-62C16DF6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430D-263A-46E4-ADE9-0C4CB21C29C9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264A-1246-4866-9556-DC756718F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Öğretim İlke ve Yöntemleri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Yrd. Doç. Dr. Erkan Atalmış</a:t>
            </a:r>
          </a:p>
          <a:p>
            <a:r>
              <a:rPr lang="en-US" i="1" dirty="0" smtClean="0"/>
              <a:t>1</a:t>
            </a:r>
            <a:r>
              <a:rPr lang="en-US" i="1" dirty="0"/>
              <a:t>2</a:t>
            </a:r>
            <a:r>
              <a:rPr lang="tr-TR" i="1" dirty="0" smtClean="0"/>
              <a:t>. Hafta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31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5"/>
                </a:solidFill>
              </a:rPr>
              <a:t>İçeriğin Düzenlenmesi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tr-TR" sz="2800" dirty="0"/>
              <a:t>Doğrusal Programlama Yaklaşımı (Bloom ve Tyler)</a:t>
            </a:r>
          </a:p>
          <a:p>
            <a:pPr lvl="1">
              <a:lnSpc>
                <a:spcPct val="110000"/>
              </a:lnSpc>
            </a:pPr>
            <a:r>
              <a:rPr lang="tr-TR" sz="2800" dirty="0" smtClean="0"/>
              <a:t>Sarmal </a:t>
            </a:r>
            <a:r>
              <a:rPr lang="tr-TR" sz="2800" dirty="0"/>
              <a:t>Programlama Yaklaşımı (Bruner)</a:t>
            </a:r>
          </a:p>
          <a:p>
            <a:pPr lvl="1">
              <a:lnSpc>
                <a:spcPct val="110000"/>
              </a:lnSpc>
            </a:pPr>
            <a:r>
              <a:rPr lang="tr-TR" sz="2800" dirty="0" smtClean="0"/>
              <a:t>Modüler </a:t>
            </a:r>
            <a:r>
              <a:rPr lang="tr-TR" sz="2800" dirty="0"/>
              <a:t>Programlama Yaklaşımı (Vygotsky</a:t>
            </a:r>
            <a:r>
              <a:rPr lang="tr-TR" sz="28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tr-TR" sz="2800" dirty="0"/>
              <a:t>Piramitsel Programlama Yaklaşımı</a:t>
            </a:r>
          </a:p>
          <a:p>
            <a:pPr lvl="1">
              <a:lnSpc>
                <a:spcPct val="110000"/>
              </a:lnSpc>
            </a:pPr>
            <a:r>
              <a:rPr lang="tr-TR" sz="2800" dirty="0" smtClean="0"/>
              <a:t>Çekirdek </a:t>
            </a:r>
            <a:r>
              <a:rPr lang="tr-TR" sz="2800" dirty="0"/>
              <a:t>Programlama Yaklaşımı</a:t>
            </a:r>
          </a:p>
          <a:p>
            <a:pPr lvl="1">
              <a:lnSpc>
                <a:spcPct val="110000"/>
              </a:lnSpc>
            </a:pPr>
            <a:r>
              <a:rPr lang="tr-TR" sz="2800" dirty="0" smtClean="0"/>
              <a:t>Konu </a:t>
            </a:r>
            <a:r>
              <a:rPr lang="tr-TR" sz="2800" dirty="0"/>
              <a:t>Ağı-Proje Merkezli Proglama Yaklaşımı</a:t>
            </a:r>
          </a:p>
          <a:p>
            <a:pPr lvl="1">
              <a:lnSpc>
                <a:spcPct val="110000"/>
              </a:lnSpc>
            </a:pPr>
            <a:r>
              <a:rPr lang="tr-TR" sz="2800" dirty="0" smtClean="0"/>
              <a:t>Sorgulama </a:t>
            </a:r>
            <a:r>
              <a:rPr lang="tr-TR" sz="2800" dirty="0"/>
              <a:t>Merkezli Programlama </a:t>
            </a:r>
            <a:r>
              <a:rPr lang="tr-TR" sz="2800" dirty="0" smtClean="0"/>
              <a:t>Yaklaşımı</a:t>
            </a:r>
            <a:endParaRPr lang="tr-T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580728" y="2402006"/>
            <a:ext cx="1282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0" dirty="0" smtClean="0"/>
              <a:t>?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80131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35" y="91993"/>
            <a:ext cx="10954988" cy="90553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Bu Hafta (Ünite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-Öğretim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Materyallerle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Desteklenmes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05" y="997526"/>
            <a:ext cx="11745390" cy="575811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2600" dirty="0" smtClean="0"/>
              <a:t>Öğretimde Araç Gereç Kullanımının Sağlayacağı Faydalar</a:t>
            </a:r>
          </a:p>
          <a:p>
            <a:pPr>
              <a:lnSpc>
                <a:spcPct val="100000"/>
              </a:lnSpc>
            </a:pPr>
            <a:r>
              <a:rPr lang="tr-TR" sz="2600" dirty="0" smtClean="0"/>
              <a:t>Öğretim Süresinde Kullanılacak Temel Materyaller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Ders Kitabı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Ünite Dergileri, Hikaye Kitapları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Gösterim Tahtaları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Öğretmen ve Öğrenci işbirliğiyle hazırlanan basit materyaller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Gruba özgün ve güncel materyaller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Zihin haritaları, kavram haritaları ve bilgi haritaları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Bulmacalar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Grafikler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Gerçek nesne ve modeller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Görsel işitsel araçlar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Video ve televizyon</a:t>
            </a:r>
          </a:p>
          <a:p>
            <a:pPr lvl="1">
              <a:lnSpc>
                <a:spcPct val="100000"/>
              </a:lnSpc>
            </a:pPr>
            <a:r>
              <a:rPr lang="tr-TR" sz="2200" dirty="0" smtClean="0"/>
              <a:t>Bilgisayar ve öğretimsel yazılım programları</a:t>
            </a:r>
          </a:p>
          <a:p>
            <a:pPr marL="0" indent="0">
              <a:buNone/>
            </a:pP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129" y="3683829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Öğretim</a:t>
            </a:r>
            <a:r>
              <a:rPr lang="en-US" b="1" dirty="0" smtClean="0">
                <a:solidFill>
                  <a:schemeClr val="accent5"/>
                </a:solidFill>
              </a:rPr>
              <a:t>in </a:t>
            </a:r>
            <a:r>
              <a:rPr lang="en-US" b="1" dirty="0" err="1" smtClean="0">
                <a:solidFill>
                  <a:schemeClr val="accent5"/>
                </a:solidFill>
              </a:rPr>
              <a:t>Materyallerle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Desteklenmesi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Öğretim Programı</a:t>
            </a:r>
            <a:endParaRPr lang="en-US" b="1" dirty="0" smtClean="0"/>
          </a:p>
          <a:p>
            <a:r>
              <a:rPr lang="tr-TR" dirty="0" smtClean="0"/>
              <a:t>Hedef ve davranışlar</a:t>
            </a:r>
          </a:p>
          <a:p>
            <a:r>
              <a:rPr lang="tr-TR" dirty="0" smtClean="0"/>
              <a:t>İçerik</a:t>
            </a:r>
          </a:p>
          <a:p>
            <a:r>
              <a:rPr lang="tr-TR" dirty="0" smtClean="0"/>
              <a:t>Öğrenme öğretme etkinlikleri</a:t>
            </a:r>
          </a:p>
          <a:p>
            <a:r>
              <a:rPr lang="tr-TR" dirty="0" smtClean="0"/>
              <a:t>Değerlendirme</a:t>
            </a:r>
          </a:p>
          <a:p>
            <a:endParaRPr lang="tr-TR" dirty="0"/>
          </a:p>
          <a:p>
            <a:r>
              <a:rPr lang="tr-TR" dirty="0" smtClean="0"/>
              <a:t>Öğretim etkinlikleri yapılırken öğretimi daha somutlaştırmak, öğrencilerin derse katılımını ve ilgisini artırmak ve konuyu basitleştirmek için öğretim materyal kullanılmalıdır.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280" y="2583193"/>
            <a:ext cx="2095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Öğretim</a:t>
            </a:r>
            <a:r>
              <a:rPr lang="en-US" b="1" dirty="0" smtClean="0">
                <a:solidFill>
                  <a:schemeClr val="accent5"/>
                </a:solidFill>
              </a:rPr>
              <a:t>in </a:t>
            </a:r>
            <a:r>
              <a:rPr lang="en-US" b="1" dirty="0" err="1" smtClean="0">
                <a:solidFill>
                  <a:schemeClr val="accent5"/>
                </a:solidFill>
              </a:rPr>
              <a:t>Materyallerle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</a:rPr>
              <a:t>Desteklenmesi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Öğretim etkinlikleri yapılırken öğretimi daha somutlaştırmak, öğrencilerin derse katılımını ve ilgisini artırmak ve konuyu basitleştirmek için öğretim materyal kullanılmalıdır.</a:t>
            </a:r>
            <a:endParaRPr lang="en-US" dirty="0" smtClean="0"/>
          </a:p>
          <a:p>
            <a:endParaRPr lang="en-US" dirty="0"/>
          </a:p>
          <a:p>
            <a:r>
              <a:rPr lang="tr-TR" dirty="0"/>
              <a:t>İşittiğimi unuturum, gördüğümü hatırlarım, yaptığımı öğrenirim.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en-US" dirty="0" err="1" smtClean="0"/>
              <a:t>Materyallerin</a:t>
            </a:r>
            <a:r>
              <a:rPr lang="en-US" dirty="0" smtClean="0"/>
              <a:t> </a:t>
            </a:r>
            <a:r>
              <a:rPr lang="en-US" dirty="0" err="1" smtClean="0"/>
              <a:t>kullanimi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materyallin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zamanda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tr-TR" dirty="0" smtClean="0"/>
              <a:t>şekilde kullanımı da önemlidir.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5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Öğretimde materyal kullanımnın Faydaları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dirty="0" smtClean="0"/>
              <a:t>Öğretilecek içerik öğrenciler için daha somutlaşır.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Kalıcı öğrenmeler olur</a:t>
            </a:r>
          </a:p>
          <a:p>
            <a:pPr marL="514350" indent="-514350">
              <a:buAutoNum type="arabicPeriod"/>
            </a:pPr>
            <a:r>
              <a:rPr lang="tr-TR" dirty="0" smtClean="0"/>
              <a:t>Öğrencilerin derse dikkat vermeleri daha kolay olur.</a:t>
            </a:r>
          </a:p>
          <a:p>
            <a:pPr marL="514350" indent="-514350">
              <a:buAutoNum type="arabicPeriod"/>
            </a:pPr>
            <a:r>
              <a:rPr lang="tr-TR" dirty="0" smtClean="0"/>
              <a:t>Öğrencilerin öğrenme güdüsü artar</a:t>
            </a:r>
            <a:endParaRPr lang="tr-TR" dirty="0"/>
          </a:p>
          <a:p>
            <a:pPr marL="514350" indent="-514350">
              <a:buAutoNum type="arabicPeriod" startAt="5"/>
            </a:pPr>
            <a:r>
              <a:rPr lang="tr-TR" dirty="0" smtClean="0"/>
              <a:t>Öğrenciler öğrenirken çok duyu organını kullanır.</a:t>
            </a:r>
          </a:p>
          <a:p>
            <a:pPr marL="514350" indent="-514350">
              <a:buAutoNum type="arabicPeriod" startAt="5"/>
            </a:pPr>
            <a:r>
              <a:rPr lang="tr-TR" dirty="0" smtClean="0"/>
              <a:t>Öğretmenin işini kolaylaştırır.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2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Öğretim Sürecinde Kullanılacak Temel Materyaller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tr-TR" sz="2600" dirty="0" smtClean="0"/>
              <a:t>Görsel Materyaller</a:t>
            </a:r>
          </a:p>
          <a:p>
            <a:pPr lvl="1"/>
            <a:r>
              <a:rPr lang="tr-TR" sz="2600" dirty="0" smtClean="0"/>
              <a:t>Gerçek eşya ve modeller</a:t>
            </a:r>
          </a:p>
          <a:p>
            <a:pPr lvl="1"/>
            <a:r>
              <a:rPr lang="tr-TR" sz="2600" dirty="0" smtClean="0"/>
              <a:t>Basılı materyaller (kitaplar ve dergiler)</a:t>
            </a:r>
          </a:p>
          <a:p>
            <a:pPr lvl="1"/>
            <a:r>
              <a:rPr lang="tr-TR" sz="2600" dirty="0" smtClean="0"/>
              <a:t>Yazı ve gösterim tahtası (kara tahta, akıllı tahta, pazen tahta)</a:t>
            </a:r>
          </a:p>
          <a:p>
            <a:pPr lvl="1"/>
            <a:r>
              <a:rPr lang="tr-TR" sz="2600" dirty="0" smtClean="0"/>
              <a:t>Hareketsiz resimler</a:t>
            </a:r>
          </a:p>
          <a:p>
            <a:pPr lvl="1"/>
            <a:r>
              <a:rPr lang="tr-TR" sz="2600" dirty="0" smtClean="0"/>
              <a:t>Projektörler ve grafikler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600" dirty="0" smtClean="0"/>
              <a:t>İşitsel Araçlar</a:t>
            </a:r>
          </a:p>
          <a:p>
            <a:pPr lvl="1"/>
            <a:r>
              <a:rPr lang="tr-TR" sz="2600" dirty="0" smtClean="0"/>
              <a:t>Radyo</a:t>
            </a:r>
          </a:p>
          <a:p>
            <a:pPr lvl="1"/>
            <a:r>
              <a:rPr lang="tr-TR" sz="2600" dirty="0" smtClean="0"/>
              <a:t>Teyp ve kompakt disk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600" dirty="0" smtClean="0"/>
              <a:t>Görsel-İşitsel Araçlar</a:t>
            </a:r>
          </a:p>
          <a:p>
            <a:pPr lvl="1"/>
            <a:r>
              <a:rPr lang="tr-TR" sz="2600" dirty="0" smtClean="0"/>
              <a:t>Film makinesi ve hareketli resimler</a:t>
            </a:r>
          </a:p>
          <a:p>
            <a:pPr lvl="1"/>
            <a:r>
              <a:rPr lang="tr-TR" sz="2600" dirty="0" smtClean="0"/>
              <a:t>Televizyon, video ve kamera</a:t>
            </a:r>
          </a:p>
          <a:p>
            <a:pPr lvl="1"/>
            <a:r>
              <a:rPr lang="tr-TR" sz="2600" dirty="0" smtClean="0"/>
              <a:t>Bilgisayar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9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Öğretmen ve Öğrenci İşbirliğiyle Hazırlanan Basit Materyaller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/>
          </a:bodyPr>
          <a:lstStyle/>
          <a:p>
            <a:r>
              <a:rPr lang="tr-TR" dirty="0" smtClean="0"/>
              <a:t>Basit sade ve anlaşılır olmalı</a:t>
            </a:r>
          </a:p>
          <a:p>
            <a:r>
              <a:rPr lang="tr-TR" dirty="0" smtClean="0"/>
              <a:t>Amaçlara uygun olmalı</a:t>
            </a:r>
          </a:p>
          <a:p>
            <a:r>
              <a:rPr lang="tr-TR" dirty="0" smtClean="0"/>
              <a:t>Önemli ve özet bilgiler içermeli</a:t>
            </a:r>
          </a:p>
          <a:p>
            <a:r>
              <a:rPr lang="tr-TR" dirty="0"/>
              <a:t>Önemli noktaları vurgulamalı</a:t>
            </a:r>
          </a:p>
          <a:p>
            <a:r>
              <a:rPr lang="tr-TR" dirty="0" smtClean="0"/>
              <a:t>Öğrencinin pedogojik özelliklerine uygun olmalı</a:t>
            </a:r>
          </a:p>
          <a:p>
            <a:r>
              <a:rPr lang="tr-TR" dirty="0" smtClean="0"/>
              <a:t>Öğrenciye alıştırma ve uygulama imkanı sağlama</a:t>
            </a:r>
          </a:p>
          <a:p>
            <a:r>
              <a:rPr lang="tr-TR" dirty="0" smtClean="0"/>
              <a:t>Öğrencinin kullanımına ve erişimine açık olmalı</a:t>
            </a:r>
          </a:p>
          <a:p>
            <a:r>
              <a:rPr lang="tr-TR" dirty="0" smtClean="0"/>
              <a:t>Dayanıklı olmalı</a:t>
            </a:r>
          </a:p>
          <a:p>
            <a:r>
              <a:rPr lang="tr-TR" dirty="0" smtClean="0"/>
              <a:t>Güncelleştirilebilmeli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Zihin Haritaları, Kavram Haritaları ve Bilgi Haritaları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Öğrencilerin üretkenliklerin ve yaratıcılıkların gelişmesine önemli katkılar sağlar.</a:t>
            </a:r>
          </a:p>
          <a:p>
            <a:r>
              <a:rPr lang="tr-TR" dirty="0" smtClean="0"/>
              <a:t>Zihin Haritaları:</a:t>
            </a:r>
          </a:p>
          <a:p>
            <a:pPr lvl="1"/>
            <a:r>
              <a:rPr lang="tr-TR" dirty="0" smtClean="0"/>
              <a:t> ana ve yardımcı veya ilişkili düşüncelerin çiziminden faydalanarak görselleştirilmesi amaçlanır</a:t>
            </a:r>
          </a:p>
          <a:p>
            <a:pPr lvl="1"/>
            <a:r>
              <a:rPr lang="tr-TR" dirty="0" smtClean="0"/>
              <a:t>Derste not tutmada veya ders notlarının  yeniden düzenlenmesinde de kullanılabilecek etkili bir tekniktir. </a:t>
            </a:r>
          </a:p>
          <a:p>
            <a:r>
              <a:rPr lang="tr-TR" dirty="0" smtClean="0"/>
              <a:t>Kavram haritaları</a:t>
            </a:r>
          </a:p>
          <a:p>
            <a:pPr lvl="1"/>
            <a:r>
              <a:rPr lang="tr-TR" dirty="0" smtClean="0"/>
              <a:t>Kavramalar arasındaki ilişkileri görsel olarak sunan iki boyutlu görsellerdir</a:t>
            </a:r>
          </a:p>
          <a:p>
            <a:r>
              <a:rPr lang="tr-TR" dirty="0" smtClean="0"/>
              <a:t>Bilgi Haritaları</a:t>
            </a:r>
          </a:p>
          <a:p>
            <a:pPr lvl="1"/>
            <a:r>
              <a:rPr lang="tr-TR" dirty="0" smtClean="0"/>
              <a:t>Bilgilerin arasındaki </a:t>
            </a:r>
            <a:r>
              <a:rPr lang="tr-TR" dirty="0"/>
              <a:t>ilişkileri görsel olarak sunan iki boyutlu görsellerdir</a:t>
            </a:r>
          </a:p>
          <a:p>
            <a:pPr lvl="1"/>
            <a:endParaRPr lang="tr-TR" b="1" dirty="0" smtClean="0">
              <a:solidFill>
                <a:srgbClr val="FF0000"/>
              </a:solidFill>
            </a:endParaRPr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1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ffonler.googlecode.com/files/bilgi%20haritas%C4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9" y="1473957"/>
            <a:ext cx="7803194" cy="43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7206" y="2934269"/>
            <a:ext cx="134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Bilgi Haritası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7039" y="6211669"/>
            <a:ext cx="10228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http://egitimcigenc.net/bilgi-haritasi-nedir-egitimdeki-yeri-kullanim-alanlari-t1242.html</a:t>
            </a:r>
          </a:p>
        </p:txBody>
      </p:sp>
    </p:spTree>
    <p:extLst>
      <p:ext uri="{BB962C8B-B14F-4D97-AF65-F5344CB8AC3E}">
        <p14:creationId xmlns:p14="http://schemas.microsoft.com/office/powerpoint/2010/main" val="207797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287" y="2688609"/>
            <a:ext cx="1409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Zihin Haritası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" name="Picture 4" descr="http://i0.wp.com/www.aythink.com.tr/wp-content/uploads/Zihin-Haritala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9" y="901249"/>
            <a:ext cx="6427751" cy="55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9519" y="6284372"/>
            <a:ext cx="33413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http://www.aythink.com.tr/egitim/zihin-haritalari/</a:t>
            </a:r>
          </a:p>
        </p:txBody>
      </p:sp>
    </p:spTree>
    <p:extLst>
      <p:ext uri="{BB962C8B-B14F-4D97-AF65-F5344CB8AC3E}">
        <p14:creationId xmlns:p14="http://schemas.microsoft.com/office/powerpoint/2010/main" val="364450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35" y="91993"/>
            <a:ext cx="10954988" cy="9055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Ge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çen Hafta (Ünite 7-Öğretim Yöntem ve Teknikleri)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05" y="997526"/>
            <a:ext cx="11745390" cy="57581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600" dirty="0" smtClean="0"/>
              <a:t>Grupla Öğretim Yöntem ve Teknikleri</a:t>
            </a:r>
          </a:p>
          <a:p>
            <a:pPr lvl="1">
              <a:lnSpc>
                <a:spcPct val="100000"/>
              </a:lnSpc>
            </a:pPr>
            <a:r>
              <a:rPr lang="tr-TR" sz="2600" dirty="0" smtClean="0"/>
              <a:t>Soru cevap, rol oynama, drama yöntemi, yaratıcı drama,benzeşim tekniği, beyin fırtınası, mikro öğretim yöntemi, altı şapkalı düşünme, deney</a:t>
            </a:r>
          </a:p>
          <a:p>
            <a:pPr>
              <a:lnSpc>
                <a:spcPct val="100000"/>
              </a:lnSpc>
            </a:pPr>
            <a:r>
              <a:rPr lang="tr-TR" sz="2600" dirty="0" smtClean="0"/>
              <a:t>Bireysel öğretim Tekniği</a:t>
            </a:r>
          </a:p>
          <a:p>
            <a:pPr lvl="1">
              <a:lnSpc>
                <a:spcPct val="100000"/>
              </a:lnSpc>
            </a:pPr>
            <a:r>
              <a:rPr lang="tr-TR" sz="2600" dirty="0" smtClean="0"/>
              <a:t>Bir</a:t>
            </a:r>
            <a:r>
              <a:rPr lang="en-US" sz="2600" dirty="0" smtClean="0"/>
              <a:t>e</a:t>
            </a:r>
            <a:r>
              <a:rPr lang="tr-TR" sz="2600" dirty="0" smtClean="0"/>
              <a:t>yselleştirilmiş öğretim, programlı öğretim, bilgisayar destekli öğretim</a:t>
            </a:r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7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40287" y="2688609"/>
            <a:ext cx="16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accent5"/>
                </a:solidFill>
              </a:rPr>
              <a:t>Kavram Haritası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170" name="Picture 2" descr="https://sibelbacak.files.wordpress.com/2013/06/kavram-haritasc4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141815"/>
            <a:ext cx="67341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46244" y="6233194"/>
            <a:ext cx="414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https://sibelbacak.wordpress.com/e-portfolyo/kavram-haritasi/</a:t>
            </a:r>
          </a:p>
        </p:txBody>
      </p:sp>
    </p:spTree>
    <p:extLst>
      <p:ext uri="{BB962C8B-B14F-4D97-AF65-F5344CB8AC3E}">
        <p14:creationId xmlns:p14="http://schemas.microsoft.com/office/powerpoint/2010/main" val="382229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Bulmacalar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12" y="1552669"/>
            <a:ext cx="10515600" cy="4861778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tr-TR" sz="2800" dirty="0" smtClean="0"/>
              <a:t>Eğlenirken öğretir</a:t>
            </a:r>
          </a:p>
          <a:p>
            <a:pPr marL="914400" lvl="1" indent="-457200">
              <a:buAutoNum type="arabicPeriod"/>
            </a:pPr>
            <a:r>
              <a:rPr lang="tr-TR" sz="2800" dirty="0" smtClean="0"/>
              <a:t>Anlamayı ve öğrenemyi sağlamada etkili bir yoldur</a:t>
            </a:r>
          </a:p>
          <a:p>
            <a:pPr marL="914400" lvl="1" indent="-457200">
              <a:buAutoNum type="arabicPeriod"/>
            </a:pPr>
            <a:r>
              <a:rPr lang="tr-TR" sz="2800" dirty="0" smtClean="0"/>
              <a:t>Birlikte yapılmaya müsait olduğundan işbirlikçi öğrenmede de müsaittir.</a:t>
            </a:r>
          </a:p>
          <a:p>
            <a:pPr marL="914400" lvl="1" indent="-457200">
              <a:buAutoNum type="arabicPeriod"/>
            </a:pPr>
            <a:r>
              <a:rPr lang="tr-TR" sz="2800" dirty="0" smtClean="0"/>
              <a:t>Kelime hazinesi oluşturmada en etkili yoldur. 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280" y="3246426"/>
            <a:ext cx="4317242" cy="33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2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1" y="0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5"/>
                </a:solidFill>
              </a:rPr>
              <a:t>Grafikler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21" y="1047703"/>
            <a:ext cx="10515600" cy="4861778"/>
          </a:xfrm>
        </p:spPr>
        <p:txBody>
          <a:bodyPr>
            <a:normAutofit/>
          </a:bodyPr>
          <a:lstStyle/>
          <a:p>
            <a:pPr lvl="1"/>
            <a:r>
              <a:rPr lang="tr-TR" sz="2800" dirty="0" smtClean="0"/>
              <a:t>Çok sayıda karmaşık sayısal veya orantılı verilerin okuyucu tarafından kolay bir şekilde anlaşılamsını temin etmek için kullanılır.</a:t>
            </a:r>
          </a:p>
          <a:p>
            <a:pPr lvl="1"/>
            <a:r>
              <a:rPr lang="tr-TR" sz="2800" dirty="0" smtClean="0"/>
              <a:t>Değişkenler arasındaki ilişkiyi göstermede faydalı olacaktır.</a:t>
            </a:r>
          </a:p>
          <a:p>
            <a:pPr lvl="1"/>
            <a:r>
              <a:rPr lang="tr-TR" sz="2800" dirty="0" smtClean="0"/>
              <a:t>Grafik çizilirken</a:t>
            </a:r>
          </a:p>
          <a:p>
            <a:pPr lvl="2"/>
            <a:r>
              <a:rPr lang="tr-TR" sz="2800" dirty="0" smtClean="0"/>
              <a:t>Herbir eksen ve boyutun neyi ifade ettiği açık ve net olmalı</a:t>
            </a:r>
          </a:p>
          <a:p>
            <a:pPr lvl="2"/>
            <a:r>
              <a:rPr lang="tr-TR" sz="2800" dirty="0" smtClean="0"/>
              <a:t>İki boyutlu kategorik değişkenlerde yatay eksen kategorik değişkeni, dikey eksen sayısal verileri göstermektedir. 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http://www.bilgisayarkavramlari.com/wp-content/uploads/121910_1939_ExcelileGr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0" y="4456643"/>
            <a:ext cx="3704988" cy="223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82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Gerçek Nesne ve Modeller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1778"/>
          </a:xfrm>
        </p:spPr>
        <p:txBody>
          <a:bodyPr>
            <a:normAutofit/>
          </a:bodyPr>
          <a:lstStyle/>
          <a:p>
            <a:pPr lvl="1"/>
            <a:r>
              <a:rPr lang="tr-TR" sz="2800" dirty="0" smtClean="0"/>
              <a:t>Bazı konuların sunumunda gerçek eşya veya nesne kullanılması ekonomik olamayacağından bir maket veya model kullanılması öğretilecek konuyu pekiştirmektir. </a:t>
            </a:r>
          </a:p>
          <a:p>
            <a:pPr lvl="1"/>
            <a:r>
              <a:rPr lang="tr-TR" sz="2800" dirty="0" smtClean="0"/>
              <a:t>Sınıfa kayank kişileri getirme, bazı hayvan modellerini getirme...</a:t>
            </a:r>
          </a:p>
          <a:p>
            <a:pPr lvl="1"/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430" y="3590458"/>
            <a:ext cx="4277080" cy="27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12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/>
                </a:solidFill>
              </a:rPr>
              <a:t>Materyallein Öğrenme Etkililikleri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842448"/>
            <a:ext cx="12069170" cy="1910686"/>
          </a:xfrm>
        </p:spPr>
        <p:txBody>
          <a:bodyPr>
            <a:normAutofit/>
          </a:bodyPr>
          <a:lstStyle/>
          <a:p>
            <a:pPr lvl="1"/>
            <a:endParaRPr lang="tr-TR" sz="3600" dirty="0" smtClean="0"/>
          </a:p>
          <a:p>
            <a:pPr lvl="1"/>
            <a:endParaRPr lang="tr-TR" sz="3600" dirty="0"/>
          </a:p>
          <a:p>
            <a:pPr marL="457200" lvl="1" indent="0">
              <a:buNone/>
            </a:pPr>
            <a:r>
              <a:rPr lang="tr-TR" sz="3600" dirty="0" smtClean="0"/>
              <a:t>Gerçek Nesne </a:t>
            </a:r>
            <a:r>
              <a:rPr lang="en-US" sz="3600" dirty="0" smtClean="0"/>
              <a:t>&gt;</a:t>
            </a:r>
            <a:r>
              <a:rPr lang="tr-TR" sz="3600" dirty="0" smtClean="0"/>
              <a:t> Modeller </a:t>
            </a:r>
            <a:r>
              <a:rPr lang="en-US" sz="3600" dirty="0"/>
              <a:t>&gt;</a:t>
            </a:r>
            <a:r>
              <a:rPr lang="tr-TR" sz="3600" dirty="0"/>
              <a:t> </a:t>
            </a:r>
            <a:r>
              <a:rPr lang="tr-TR" sz="3600" dirty="0" smtClean="0"/>
              <a:t>Video </a:t>
            </a:r>
            <a:r>
              <a:rPr lang="en-US" sz="3600" dirty="0"/>
              <a:t>&gt;</a:t>
            </a:r>
            <a:r>
              <a:rPr lang="tr-TR" sz="3600" dirty="0"/>
              <a:t> </a:t>
            </a:r>
            <a:r>
              <a:rPr lang="tr-TR" sz="3600" dirty="0" smtClean="0"/>
              <a:t> Resim </a:t>
            </a:r>
            <a:r>
              <a:rPr lang="en-US" sz="3600" dirty="0"/>
              <a:t>&gt;</a:t>
            </a:r>
            <a:r>
              <a:rPr lang="tr-TR" sz="3600" dirty="0"/>
              <a:t>  </a:t>
            </a:r>
            <a:r>
              <a:rPr lang="tr-TR" sz="3600" dirty="0" smtClean="0"/>
              <a:t>Çizim </a:t>
            </a:r>
            <a:r>
              <a:rPr lang="en-US" sz="3600" dirty="0"/>
              <a:t>&gt;</a:t>
            </a:r>
            <a:r>
              <a:rPr lang="tr-TR" sz="3600" dirty="0"/>
              <a:t> </a:t>
            </a:r>
            <a:r>
              <a:rPr lang="tr-TR" sz="3600" dirty="0" smtClean="0"/>
              <a:t> Metin</a:t>
            </a:r>
          </a:p>
          <a:p>
            <a:pPr lvl="1"/>
            <a:endParaRPr lang="tr-TR" sz="3600" dirty="0" smtClean="0"/>
          </a:p>
          <a:p>
            <a:endParaRPr lang="tr-TR" sz="3600" dirty="0" smtClean="0"/>
          </a:p>
          <a:p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7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192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16" y="554041"/>
            <a:ext cx="8297839" cy="55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352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8" y="273955"/>
            <a:ext cx="7606921" cy="61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5115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88" y="602530"/>
            <a:ext cx="6726498" cy="55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20701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1" y="476995"/>
            <a:ext cx="6919415" cy="5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352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26" y="354746"/>
            <a:ext cx="6724863" cy="59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192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74" y="479252"/>
            <a:ext cx="7474850" cy="54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352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2" y="303329"/>
            <a:ext cx="5228016" cy="6343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02" y="1760561"/>
            <a:ext cx="4417836" cy="17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5115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5" y="644095"/>
            <a:ext cx="6387152" cy="51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41540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926" y="383655"/>
            <a:ext cx="5496564" cy="60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5115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8" y="914939"/>
            <a:ext cx="6150022" cy="48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3525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33" y="530601"/>
            <a:ext cx="6741994" cy="55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</a:t>
            </a:r>
            <a:r>
              <a:rPr lang="en-US" dirty="0" smtClean="0"/>
              <a:t>08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20701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8" y="641445"/>
            <a:ext cx="9212556" cy="511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51158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8" y="401291"/>
            <a:ext cx="7533564" cy="57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64"/>
            <a:ext cx="10515600" cy="595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Konuşma Halkası:</a:t>
            </a:r>
          </a:p>
          <a:p>
            <a:r>
              <a:rPr lang="en-US" dirty="0" err="1"/>
              <a:t>Öğrencilerin</a:t>
            </a:r>
            <a:r>
              <a:rPr lang="en-US" dirty="0"/>
              <a:t> </a:t>
            </a:r>
            <a:r>
              <a:rPr lang="en-US" dirty="0" err="1"/>
              <a:t>görüş</a:t>
            </a:r>
            <a:r>
              <a:rPr lang="en-US" dirty="0"/>
              <a:t> </a:t>
            </a:r>
            <a:r>
              <a:rPr lang="en-US" dirty="0" err="1"/>
              <a:t>farklılıklarını</a:t>
            </a:r>
            <a:r>
              <a:rPr lang="en-US" dirty="0"/>
              <a:t> </a:t>
            </a:r>
            <a:r>
              <a:rPr lang="en-US" dirty="0" err="1"/>
              <a:t>görmek</a:t>
            </a:r>
            <a:r>
              <a:rPr lang="en-US" dirty="0"/>
              <a:t>, </a:t>
            </a:r>
            <a:r>
              <a:rPr lang="en-US" dirty="0" err="1"/>
              <a:t>birbirlerinin</a:t>
            </a:r>
            <a:r>
              <a:rPr lang="en-US" dirty="0"/>
              <a:t> </a:t>
            </a:r>
            <a:r>
              <a:rPr lang="en-US" dirty="0" err="1"/>
              <a:t>görüşlerine</a:t>
            </a:r>
            <a:r>
              <a:rPr lang="en-US" dirty="0"/>
              <a:t> </a:t>
            </a:r>
            <a:r>
              <a:rPr lang="en-US" u="sng" dirty="0" err="1"/>
              <a:t>saygılı</a:t>
            </a:r>
            <a:r>
              <a:rPr lang="en-US" u="sng" dirty="0"/>
              <a:t> </a:t>
            </a:r>
            <a:r>
              <a:rPr lang="en-US" u="sng" dirty="0" err="1"/>
              <a:t>olmayı</a:t>
            </a:r>
            <a:r>
              <a:rPr lang="en-US" u="sng" dirty="0"/>
              <a:t> </a:t>
            </a:r>
            <a:r>
              <a:rPr lang="en-US" dirty="0" err="1"/>
              <a:t>amaçlamak</a:t>
            </a:r>
            <a:r>
              <a:rPr lang="en-US" dirty="0"/>
              <a:t>, </a:t>
            </a:r>
            <a:r>
              <a:rPr lang="en-US" dirty="0" err="1"/>
              <a:t>sınıfta</a:t>
            </a:r>
            <a:r>
              <a:rPr lang="en-US" dirty="0"/>
              <a:t> </a:t>
            </a:r>
            <a:r>
              <a:rPr lang="en-US" dirty="0" err="1"/>
              <a:t>güven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saygı</a:t>
            </a:r>
            <a:r>
              <a:rPr lang="en-US" dirty="0"/>
              <a:t> </a:t>
            </a:r>
            <a:r>
              <a:rPr lang="en-US" dirty="0" err="1"/>
              <a:t>ortamı</a:t>
            </a:r>
            <a:r>
              <a:rPr lang="en-US" dirty="0"/>
              <a:t> </a:t>
            </a:r>
            <a:r>
              <a:rPr lang="en-US" dirty="0" err="1"/>
              <a:t>oluşturarak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</a:t>
            </a:r>
            <a:r>
              <a:rPr lang="en-US" dirty="0" err="1"/>
              <a:t>becerisi</a:t>
            </a:r>
            <a:r>
              <a:rPr lang="en-US" dirty="0"/>
              <a:t> </a:t>
            </a:r>
            <a:r>
              <a:rPr lang="en-US" dirty="0" err="1"/>
              <a:t>kazandırmak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tekniktir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b="1" i="1" dirty="0" err="1"/>
              <a:t>Soruda</a:t>
            </a:r>
            <a:r>
              <a:rPr lang="en-US" b="1" i="1" dirty="0"/>
              <a:t> </a:t>
            </a:r>
            <a:r>
              <a:rPr lang="en-US" b="1" i="1" dirty="0" err="1"/>
              <a:t>çember</a:t>
            </a:r>
            <a:r>
              <a:rPr lang="en-US" b="1" i="1" dirty="0"/>
              <a:t> </a:t>
            </a:r>
            <a:r>
              <a:rPr lang="en-US" b="1" i="1" dirty="0" err="1"/>
              <a:t>düzeninde</a:t>
            </a:r>
            <a:r>
              <a:rPr lang="en-US" b="1" i="1" dirty="0"/>
              <a:t> </a:t>
            </a:r>
            <a:r>
              <a:rPr lang="en-US" b="1" i="1" dirty="0" err="1"/>
              <a:t>oturmuş</a:t>
            </a:r>
            <a:r>
              <a:rPr lang="en-US" b="1" i="1" dirty="0"/>
              <a:t> </a:t>
            </a:r>
            <a:r>
              <a:rPr lang="en-US" b="1" i="1" dirty="0" err="1"/>
              <a:t>öğrencilere</a:t>
            </a:r>
            <a:r>
              <a:rPr lang="en-US" b="1" i="1" dirty="0"/>
              <a:t> “Sen </a:t>
            </a:r>
            <a:r>
              <a:rPr lang="en-US" b="1" i="1" dirty="0" err="1"/>
              <a:t>olsaydın</a:t>
            </a:r>
            <a:r>
              <a:rPr lang="en-US" b="1" i="1" dirty="0"/>
              <a:t>” </a:t>
            </a:r>
            <a:r>
              <a:rPr lang="en-US" b="1" i="1" dirty="0" err="1"/>
              <a:t>şeklinde</a:t>
            </a:r>
            <a:r>
              <a:rPr lang="en-US" b="1" i="1" dirty="0"/>
              <a:t> </a:t>
            </a:r>
            <a:r>
              <a:rPr lang="en-US" b="1" i="1" dirty="0" err="1"/>
              <a:t>başlayan</a:t>
            </a:r>
            <a:r>
              <a:rPr lang="en-US" b="1" i="1" dirty="0"/>
              <a:t> </a:t>
            </a:r>
            <a:r>
              <a:rPr lang="en-US" b="1" i="1" dirty="0" err="1"/>
              <a:t>empatik</a:t>
            </a:r>
            <a:r>
              <a:rPr lang="en-US" b="1" i="1" dirty="0"/>
              <a:t> </a:t>
            </a:r>
            <a:r>
              <a:rPr lang="en-US" b="1" i="1" dirty="0" err="1"/>
              <a:t>sorular</a:t>
            </a:r>
            <a:r>
              <a:rPr lang="en-US" b="1" i="1" dirty="0"/>
              <a:t> </a:t>
            </a:r>
            <a:r>
              <a:rPr lang="en-US" b="1" i="1" dirty="0" err="1"/>
              <a:t>soruluyorsa</a:t>
            </a:r>
            <a:r>
              <a:rPr lang="en-US" b="1" i="1" dirty="0"/>
              <a:t> </a:t>
            </a:r>
            <a:r>
              <a:rPr lang="en-US" b="1" i="1" dirty="0" err="1"/>
              <a:t>cevap</a:t>
            </a:r>
            <a:r>
              <a:rPr lang="en-US" b="1" i="1" dirty="0"/>
              <a:t> </a:t>
            </a:r>
            <a:r>
              <a:rPr lang="en-US" b="1" i="1" dirty="0" err="1"/>
              <a:t>konuşma</a:t>
            </a:r>
            <a:r>
              <a:rPr lang="en-US" b="1" i="1" dirty="0"/>
              <a:t> </a:t>
            </a:r>
            <a:r>
              <a:rPr lang="en-US" b="1" i="1" dirty="0" err="1"/>
              <a:t>halkasıdır</a:t>
            </a:r>
            <a:r>
              <a:rPr lang="en-US" b="1" i="1" dirty="0" smtClean="0"/>
              <a:t>.</a:t>
            </a:r>
            <a:endParaRPr lang="tr-TR" b="1" i="1" dirty="0" smtClean="0"/>
          </a:p>
          <a:p>
            <a:pPr marL="0" indent="0">
              <a:buNone/>
            </a:pPr>
            <a:r>
              <a:rPr lang="tr-TR" u="sng" dirty="0" smtClean="0"/>
              <a:t>Çember:</a:t>
            </a:r>
            <a:endParaRPr lang="tr-TR" b="1" i="1" dirty="0"/>
          </a:p>
          <a:p>
            <a:pPr fontAlgn="base"/>
            <a:r>
              <a:rPr lang="en-US" dirty="0"/>
              <a:t>10 – 15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çember</a:t>
            </a:r>
            <a:r>
              <a:rPr lang="en-US" dirty="0"/>
              <a:t>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oturur.Bir</a:t>
            </a:r>
            <a:r>
              <a:rPr lang="en-US" dirty="0"/>
              <a:t> </a:t>
            </a:r>
            <a:r>
              <a:rPr lang="en-US" dirty="0" err="1"/>
              <a:t>başkan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cevapları</a:t>
            </a:r>
            <a:r>
              <a:rPr lang="en-US" dirty="0"/>
              <a:t> not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sekreter</a:t>
            </a:r>
            <a:r>
              <a:rPr lang="en-US" dirty="0"/>
              <a:t>(ÖSYM </a:t>
            </a:r>
            <a:r>
              <a:rPr lang="en-US" dirty="0" err="1"/>
              <a:t>diliyle</a:t>
            </a:r>
            <a:r>
              <a:rPr lang="en-US" dirty="0"/>
              <a:t> “</a:t>
            </a:r>
            <a:r>
              <a:rPr lang="en-US" dirty="0" err="1"/>
              <a:t>Yazman</a:t>
            </a:r>
            <a:r>
              <a:rPr lang="en-US" dirty="0"/>
              <a:t>”) </a:t>
            </a:r>
            <a:r>
              <a:rPr lang="en-US" dirty="0" err="1"/>
              <a:t>belirlenir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Her </a:t>
            </a:r>
            <a:r>
              <a:rPr lang="en-US" dirty="0" err="1"/>
              <a:t>konuşmacıya</a:t>
            </a:r>
            <a:r>
              <a:rPr lang="en-US" dirty="0"/>
              <a:t> 1-2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verilir.Gerekirse</a:t>
            </a:r>
            <a:r>
              <a:rPr lang="en-US" dirty="0"/>
              <a:t> 2. tur </a:t>
            </a:r>
            <a:r>
              <a:rPr lang="en-US" dirty="0" err="1"/>
              <a:t>yapılır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Başkan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eder.Sırayla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sorar.Sürecin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kapanış</a:t>
            </a:r>
            <a:r>
              <a:rPr lang="en-US" dirty="0"/>
              <a:t> </a:t>
            </a:r>
            <a:r>
              <a:rPr lang="en-US" dirty="0" err="1"/>
              <a:t>konuşması</a:t>
            </a:r>
            <a:r>
              <a:rPr lang="en-US" dirty="0"/>
              <a:t> </a:t>
            </a:r>
            <a:r>
              <a:rPr lang="en-US" dirty="0" err="1"/>
              <a:t>yaparak</a:t>
            </a:r>
            <a:r>
              <a:rPr lang="en-US" dirty="0"/>
              <a:t> </a:t>
            </a:r>
            <a:r>
              <a:rPr lang="en-US" dirty="0" err="1"/>
              <a:t>etkinliği</a:t>
            </a:r>
            <a:r>
              <a:rPr lang="en-US" dirty="0"/>
              <a:t> </a:t>
            </a:r>
            <a:r>
              <a:rPr lang="en-US" dirty="0" err="1"/>
              <a:t>sonlandırır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8789" y="6342376"/>
            <a:ext cx="333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egitimbilimlerinotlari.com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9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64"/>
            <a:ext cx="10515600" cy="59585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u="sng" dirty="0" smtClean="0"/>
              <a:t>Münazara:</a:t>
            </a:r>
          </a:p>
          <a:p>
            <a:pPr fontAlgn="base"/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düşüncede</a:t>
            </a:r>
            <a:r>
              <a:rPr lang="en-US" dirty="0"/>
              <a:t>,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grubun</a:t>
            </a:r>
            <a:r>
              <a:rPr lang="en-US" dirty="0"/>
              <a:t> </a:t>
            </a:r>
            <a:r>
              <a:rPr lang="en-US" dirty="0" err="1"/>
              <a:t>jüri</a:t>
            </a:r>
            <a:r>
              <a:rPr lang="en-US" dirty="0"/>
              <a:t> </a:t>
            </a:r>
            <a:r>
              <a:rPr lang="en-US" dirty="0" err="1"/>
              <a:t>önünde</a:t>
            </a:r>
            <a:r>
              <a:rPr lang="en-US" dirty="0"/>
              <a:t> </a:t>
            </a:r>
            <a:r>
              <a:rPr lang="en-US" dirty="0" err="1"/>
              <a:t>tez-antitez</a:t>
            </a:r>
            <a:r>
              <a:rPr lang="en-US" dirty="0"/>
              <a:t> </a:t>
            </a:r>
            <a:r>
              <a:rPr lang="en-US" dirty="0" err="1"/>
              <a:t>şeklindeki</a:t>
            </a:r>
            <a:r>
              <a:rPr lang="en-US" dirty="0"/>
              <a:t> </a:t>
            </a:r>
            <a:r>
              <a:rPr lang="en-US" dirty="0" err="1"/>
              <a:t>fikirleri</a:t>
            </a:r>
            <a:r>
              <a:rPr lang="en-US" dirty="0"/>
              <a:t> </a:t>
            </a:r>
            <a:r>
              <a:rPr lang="en-US" dirty="0" err="1"/>
              <a:t>savunmaları</a:t>
            </a:r>
            <a:r>
              <a:rPr lang="en-US" dirty="0"/>
              <a:t> </a:t>
            </a:r>
            <a:r>
              <a:rPr lang="en-US" dirty="0" err="1"/>
              <a:t>sürecidir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r>
              <a:rPr lang="en-US" dirty="0" err="1"/>
              <a:t>Kazanan</a:t>
            </a:r>
            <a:r>
              <a:rPr lang="en-US" dirty="0"/>
              <a:t> – </a:t>
            </a:r>
            <a:r>
              <a:rPr lang="en-US" dirty="0" err="1"/>
              <a:t>Kaybeden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</a:t>
            </a:r>
          </a:p>
          <a:p>
            <a:pPr fontAlgn="base"/>
            <a:r>
              <a:rPr lang="fi-FI" dirty="0"/>
              <a:t>Önemli olan konunun savunulma şeklidir.</a:t>
            </a:r>
          </a:p>
          <a:p>
            <a:pPr fontAlgn="base"/>
            <a:r>
              <a:rPr lang="en-US" b="1" i="1" dirty="0" err="1"/>
              <a:t>Kazanmanın</a:t>
            </a:r>
            <a:r>
              <a:rPr lang="en-US" b="1" i="1" dirty="0"/>
              <a:t> </a:t>
            </a:r>
            <a:r>
              <a:rPr lang="en-US" b="1" i="1" dirty="0" err="1"/>
              <a:t>birinci</a:t>
            </a:r>
            <a:r>
              <a:rPr lang="en-US" b="1" i="1" dirty="0"/>
              <a:t> </a:t>
            </a:r>
            <a:r>
              <a:rPr lang="en-US" b="1" i="1" dirty="0" err="1"/>
              <a:t>şartı</a:t>
            </a:r>
            <a:r>
              <a:rPr lang="en-US" b="1" i="1" dirty="0"/>
              <a:t> </a:t>
            </a:r>
            <a:r>
              <a:rPr lang="en-US" b="1" i="1" dirty="0" err="1"/>
              <a:t>kendi</a:t>
            </a:r>
            <a:r>
              <a:rPr lang="en-US" b="1" i="1" dirty="0"/>
              <a:t> </a:t>
            </a:r>
            <a:r>
              <a:rPr lang="en-US" b="1" i="1" dirty="0" err="1"/>
              <a:t>fikrini</a:t>
            </a:r>
            <a:r>
              <a:rPr lang="en-US" b="1" i="1" dirty="0"/>
              <a:t> </a:t>
            </a:r>
            <a:r>
              <a:rPr lang="en-US" b="1" i="1" dirty="0" err="1"/>
              <a:t>çok</a:t>
            </a:r>
            <a:r>
              <a:rPr lang="en-US" b="1" i="1" dirty="0"/>
              <a:t> </a:t>
            </a:r>
            <a:r>
              <a:rPr lang="en-US" b="1" i="1" dirty="0" err="1"/>
              <a:t>iyi</a:t>
            </a:r>
            <a:r>
              <a:rPr lang="en-US" b="1" i="1" dirty="0"/>
              <a:t> </a:t>
            </a:r>
            <a:r>
              <a:rPr lang="en-US" b="1" i="1" dirty="0" err="1"/>
              <a:t>savunacaksın</a:t>
            </a:r>
            <a:r>
              <a:rPr lang="en-US" b="1" i="1" dirty="0" smtClean="0"/>
              <a:t>.</a:t>
            </a:r>
            <a:endParaRPr lang="tr-TR" b="1" i="1" dirty="0" smtClean="0"/>
          </a:p>
          <a:p>
            <a:pPr fontAlgn="base"/>
            <a:r>
              <a:rPr lang="en-US" b="1" i="1" dirty="0" err="1"/>
              <a:t>Jürinin</a:t>
            </a:r>
            <a:r>
              <a:rPr lang="en-US" b="1" i="1" dirty="0"/>
              <a:t> </a:t>
            </a:r>
            <a:r>
              <a:rPr lang="en-US" b="1" i="1" dirty="0" err="1"/>
              <a:t>ve</a:t>
            </a:r>
            <a:r>
              <a:rPr lang="en-US" b="1" i="1" dirty="0"/>
              <a:t> </a:t>
            </a:r>
            <a:r>
              <a:rPr lang="en-US" b="1" i="1" dirty="0" err="1"/>
              <a:t>Kazanan</a:t>
            </a:r>
            <a:r>
              <a:rPr lang="en-US" b="1" i="1" dirty="0"/>
              <a:t> – </a:t>
            </a:r>
            <a:r>
              <a:rPr lang="en-US" b="1" i="1" dirty="0" err="1"/>
              <a:t>Kaybedeninolduğu</a:t>
            </a:r>
            <a:r>
              <a:rPr lang="en-US" b="1" i="1" dirty="0"/>
              <a:t> </a:t>
            </a:r>
            <a:r>
              <a:rPr lang="en-US" b="1" i="1" dirty="0" err="1"/>
              <a:t>tek</a:t>
            </a:r>
            <a:r>
              <a:rPr lang="en-US" b="1" i="1" dirty="0"/>
              <a:t> </a:t>
            </a:r>
            <a:r>
              <a:rPr lang="en-US" b="1" i="1" dirty="0" err="1"/>
              <a:t>budur</a:t>
            </a:r>
            <a:r>
              <a:rPr lang="en-US" b="1" i="1" dirty="0"/>
              <a:t>.</a:t>
            </a:r>
            <a:endParaRPr lang="en-US" dirty="0"/>
          </a:p>
          <a:p>
            <a:pPr marL="0" indent="0">
              <a:buNone/>
            </a:pPr>
            <a:r>
              <a:rPr lang="tr-TR" u="sng" dirty="0" smtClean="0"/>
              <a:t>Zıt Panel:</a:t>
            </a:r>
            <a:endParaRPr lang="tr-TR" b="1" i="1" dirty="0"/>
          </a:p>
          <a:p>
            <a:pPr fontAlgn="base"/>
            <a:r>
              <a:rPr lang="en-US" dirty="0" err="1"/>
              <a:t>Amaç</a:t>
            </a:r>
            <a:r>
              <a:rPr lang="en-US" dirty="0"/>
              <a:t>, </a:t>
            </a:r>
            <a:r>
              <a:rPr lang="en-US" dirty="0" err="1"/>
              <a:t>konunun</a:t>
            </a:r>
            <a:r>
              <a:rPr lang="en-US" dirty="0"/>
              <a:t> </a:t>
            </a:r>
            <a:r>
              <a:rPr lang="en-US" dirty="0" err="1"/>
              <a:t>tekrarını</a:t>
            </a:r>
            <a:r>
              <a:rPr lang="en-US" dirty="0"/>
              <a:t> </a:t>
            </a:r>
            <a:r>
              <a:rPr lang="en-US" dirty="0" err="1"/>
              <a:t>sağlayarak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fikirlerin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çıkmasını</a:t>
            </a:r>
            <a:r>
              <a:rPr lang="en-US" dirty="0"/>
              <a:t> </a:t>
            </a:r>
            <a:r>
              <a:rPr lang="en-US" dirty="0" err="1"/>
              <a:t>sağlamaktır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gruba</a:t>
            </a:r>
            <a:r>
              <a:rPr lang="en-US" dirty="0"/>
              <a:t> </a:t>
            </a:r>
            <a:r>
              <a:rPr lang="en-US" dirty="0" err="1"/>
              <a:t>ayrılır.Lider</a:t>
            </a:r>
            <a:r>
              <a:rPr lang="en-US" dirty="0"/>
              <a:t> </a:t>
            </a:r>
            <a:r>
              <a:rPr lang="en-US" dirty="0" err="1"/>
              <a:t>seçilir.Sınıfın</a:t>
            </a:r>
            <a:r>
              <a:rPr lang="en-US" dirty="0"/>
              <a:t> </a:t>
            </a:r>
            <a:r>
              <a:rPr lang="en-US" dirty="0" err="1"/>
              <a:t>yarısı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sorar.Yarısı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başlamadan</a:t>
            </a:r>
            <a:r>
              <a:rPr lang="en-US" dirty="0"/>
              <a:t> her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gruba</a:t>
            </a:r>
            <a:r>
              <a:rPr lang="en-US" dirty="0"/>
              <a:t> da </a:t>
            </a:r>
            <a:r>
              <a:rPr lang="en-US" dirty="0" err="1"/>
              <a:t>sınıfta</a:t>
            </a:r>
            <a:r>
              <a:rPr lang="en-US" dirty="0"/>
              <a:t> 10-15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süresi</a:t>
            </a:r>
            <a:r>
              <a:rPr lang="en-US" dirty="0"/>
              <a:t> </a:t>
            </a:r>
            <a:r>
              <a:rPr lang="en-US" dirty="0" err="1"/>
              <a:t>verilir.Öğretmen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gruba</a:t>
            </a:r>
            <a:r>
              <a:rPr lang="en-US" dirty="0"/>
              <a:t> da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sürede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</a:p>
          <a:p>
            <a:pPr fontAlgn="base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8789" y="6342376"/>
            <a:ext cx="333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egitimbilimlerinotlari.com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4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64"/>
            <a:ext cx="10515600" cy="595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Akvaryum:</a:t>
            </a:r>
          </a:p>
          <a:p>
            <a:pPr fontAlgn="base"/>
            <a:r>
              <a:rPr lang="en-US" dirty="0" err="1"/>
              <a:t>Gönüllü</a:t>
            </a:r>
            <a:r>
              <a:rPr lang="en-US" dirty="0"/>
              <a:t> </a:t>
            </a:r>
            <a:r>
              <a:rPr lang="en-US" dirty="0" err="1"/>
              <a:t>konuşmacılar</a:t>
            </a:r>
            <a:r>
              <a:rPr lang="en-US" dirty="0"/>
              <a:t> </a:t>
            </a:r>
            <a:r>
              <a:rPr lang="en-US" dirty="0" err="1"/>
              <a:t>iç</a:t>
            </a:r>
            <a:r>
              <a:rPr lang="en-US" dirty="0"/>
              <a:t> </a:t>
            </a:r>
            <a:r>
              <a:rPr lang="en-US" dirty="0" err="1"/>
              <a:t>çemberde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Dinleyiciler</a:t>
            </a:r>
            <a:r>
              <a:rPr lang="en-US" dirty="0"/>
              <a:t>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çemberde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 </a:t>
            </a:r>
            <a:r>
              <a:rPr lang="en-US" dirty="0" err="1"/>
              <a:t>alır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Gönüllü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sırayla</a:t>
            </a:r>
            <a:r>
              <a:rPr lang="en-US" dirty="0"/>
              <a:t> </a:t>
            </a:r>
            <a:r>
              <a:rPr lang="en-US" b="1" dirty="0" err="1"/>
              <a:t>sandalye</a:t>
            </a:r>
            <a:r>
              <a:rPr lang="en-US" dirty="0" err="1"/>
              <a:t>ye</a:t>
            </a:r>
            <a:r>
              <a:rPr lang="en-US" dirty="0"/>
              <a:t> </a:t>
            </a:r>
            <a:r>
              <a:rPr lang="en-US" dirty="0" err="1"/>
              <a:t>otururlar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fikirlerini</a:t>
            </a:r>
            <a:r>
              <a:rPr lang="en-US" dirty="0"/>
              <a:t> </a:t>
            </a:r>
            <a:r>
              <a:rPr lang="en-US" dirty="0" err="1"/>
              <a:t>açıklarlar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gönüllü</a:t>
            </a:r>
            <a:r>
              <a:rPr lang="en-US" dirty="0"/>
              <a:t> </a:t>
            </a:r>
            <a:r>
              <a:rPr lang="en-US" dirty="0" err="1"/>
              <a:t>konuşmacının</a:t>
            </a:r>
            <a:r>
              <a:rPr lang="en-US" dirty="0"/>
              <a:t> </a:t>
            </a:r>
            <a:r>
              <a:rPr lang="en-US" dirty="0" err="1"/>
              <a:t>fikirlerini</a:t>
            </a:r>
            <a:r>
              <a:rPr lang="en-US" dirty="0"/>
              <a:t> </a:t>
            </a:r>
            <a:r>
              <a:rPr lang="en-US" dirty="0" err="1"/>
              <a:t>eleştiremez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sorabilir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Gönüllü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istediğinde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cevaplar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İşi</a:t>
            </a:r>
            <a:r>
              <a:rPr lang="en-US" dirty="0"/>
              <a:t> </a:t>
            </a:r>
            <a:r>
              <a:rPr lang="en-US" dirty="0" err="1"/>
              <a:t>biten</a:t>
            </a:r>
            <a:r>
              <a:rPr lang="en-US" dirty="0"/>
              <a:t> </a:t>
            </a:r>
            <a:r>
              <a:rPr lang="en-US" dirty="0" err="1"/>
              <a:t>gönüllü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, </a:t>
            </a:r>
            <a:r>
              <a:rPr lang="en-US" dirty="0" err="1"/>
              <a:t>dinleyici</a:t>
            </a:r>
            <a:r>
              <a:rPr lang="en-US" dirty="0"/>
              <a:t> </a:t>
            </a:r>
            <a:r>
              <a:rPr lang="en-US" dirty="0" err="1"/>
              <a:t>bölümüne</a:t>
            </a:r>
            <a:r>
              <a:rPr lang="en-US" dirty="0"/>
              <a:t> </a:t>
            </a:r>
            <a:r>
              <a:rPr lang="en-US" dirty="0" err="1" smtClean="0"/>
              <a:t>geçer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r>
              <a:rPr lang="en-US" dirty="0" err="1" smtClean="0"/>
              <a:t>Öğretmen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son </a:t>
            </a:r>
            <a:r>
              <a:rPr lang="en-US" dirty="0" err="1"/>
              <a:t>oturan</a:t>
            </a:r>
            <a:r>
              <a:rPr lang="en-US" dirty="0"/>
              <a:t> </a:t>
            </a:r>
            <a:r>
              <a:rPr lang="en-US" dirty="0" err="1"/>
              <a:t>olmalıdır</a:t>
            </a:r>
            <a:r>
              <a:rPr lang="en-US" dirty="0"/>
              <a:t>.</a:t>
            </a:r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8789" y="6342376"/>
            <a:ext cx="333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egitimbilimlerinotlari.com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64"/>
            <a:ext cx="10515600" cy="595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u="sng" dirty="0" smtClean="0"/>
              <a:t>Kollekyum:</a:t>
            </a:r>
          </a:p>
          <a:p>
            <a:pPr fontAlgn="base"/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soran</a:t>
            </a:r>
            <a:r>
              <a:rPr lang="en-US" dirty="0"/>
              <a:t>, </a:t>
            </a:r>
            <a:r>
              <a:rPr lang="en-US" u="sng" dirty="0" err="1"/>
              <a:t>diğeri</a:t>
            </a:r>
            <a:r>
              <a:rPr lang="en-US" u="sng" dirty="0"/>
              <a:t> </a:t>
            </a:r>
            <a:r>
              <a:rPr lang="en-US" u="sng" dirty="0" err="1"/>
              <a:t>uzmanların</a:t>
            </a:r>
            <a:r>
              <a:rPr lang="en-US" dirty="0"/>
              <a:t>, </a:t>
            </a:r>
            <a:r>
              <a:rPr lang="en-US" dirty="0" err="1"/>
              <a:t>kaynak</a:t>
            </a:r>
            <a:r>
              <a:rPr lang="en-US" dirty="0"/>
              <a:t> 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cevap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oluşturulur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konuya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öğrencilerden</a:t>
            </a:r>
            <a:r>
              <a:rPr lang="en-US" dirty="0"/>
              <a:t> </a:t>
            </a:r>
            <a:r>
              <a:rPr lang="en-US" dirty="0" err="1"/>
              <a:t>oluşabileceği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uzmanlarından</a:t>
            </a:r>
            <a:r>
              <a:rPr lang="en-US" dirty="0"/>
              <a:t> da </a:t>
            </a:r>
            <a:r>
              <a:rPr lang="en-US" dirty="0" err="1"/>
              <a:t>oluşabilir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Dinleyici</a:t>
            </a:r>
            <a:r>
              <a:rPr lang="en-US" dirty="0"/>
              <a:t> – </a:t>
            </a:r>
            <a:r>
              <a:rPr lang="en-US" dirty="0" err="1"/>
              <a:t>izleyici</a:t>
            </a:r>
            <a:r>
              <a:rPr lang="en-US" dirty="0"/>
              <a:t> </a:t>
            </a:r>
            <a:r>
              <a:rPr lang="en-US" dirty="0" err="1"/>
              <a:t>grubunda</a:t>
            </a:r>
            <a:r>
              <a:rPr lang="en-US" dirty="0"/>
              <a:t> </a:t>
            </a:r>
            <a:r>
              <a:rPr lang="en-US" dirty="0" err="1"/>
              <a:t>konuya</a:t>
            </a:r>
            <a:r>
              <a:rPr lang="en-US" dirty="0"/>
              <a:t> </a:t>
            </a:r>
            <a:r>
              <a:rPr lang="en-US" dirty="0" err="1"/>
              <a:t>ilgi</a:t>
            </a:r>
            <a:r>
              <a:rPr lang="en-US" dirty="0"/>
              <a:t> </a:t>
            </a:r>
            <a:r>
              <a:rPr lang="en-US" dirty="0" err="1"/>
              <a:t>duyan</a:t>
            </a:r>
            <a:r>
              <a:rPr lang="en-US" dirty="0"/>
              <a:t> </a:t>
            </a:r>
            <a:r>
              <a:rPr lang="en-US" dirty="0" err="1"/>
              <a:t>insanlardan</a:t>
            </a:r>
            <a:r>
              <a:rPr lang="en-US" dirty="0"/>
              <a:t> </a:t>
            </a:r>
            <a:r>
              <a:rPr lang="en-US" dirty="0" err="1"/>
              <a:t>oluşur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78789" y="6342376"/>
            <a:ext cx="333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egitimbilimlerinotlari.com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20701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9" y="300251"/>
            <a:ext cx="7697337" cy="5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39534" y="627797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KPSS-2011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0255" y="5759532"/>
            <a:ext cx="931922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Cevap</a:t>
            </a:r>
            <a:r>
              <a:rPr lang="en-US" dirty="0"/>
              <a:t> </a:t>
            </a:r>
            <a:r>
              <a:rPr lang="tr-TR" dirty="0"/>
              <a:t>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8342"/>
            <a:ext cx="7656394" cy="59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848</Words>
  <Application>Microsoft Office PowerPoint</Application>
  <PresentationFormat>Geniş ekran</PresentationFormat>
  <Paragraphs>193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Öğretim İlke ve Yöntemleri</vt:lpstr>
      <vt:lpstr>Geçen Hafta (Ünite 7-Öğretim Yöntem ve Teknikleri)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İçeriğin Düzenlenmesi</vt:lpstr>
      <vt:lpstr>Bu Hafta (Ünite 8-Öğretimin Materyallerle Desteklenmesi)</vt:lpstr>
      <vt:lpstr>Öğretimin Materyallerle Desteklenmesi</vt:lpstr>
      <vt:lpstr>Öğretimin Materyallerle Desteklenmesi</vt:lpstr>
      <vt:lpstr>Öğretimde materyal kullanımnın Faydaları</vt:lpstr>
      <vt:lpstr>Öğretim Sürecinde Kullanılacak Temel Materyaller</vt:lpstr>
      <vt:lpstr>Öğretmen ve Öğrenci İşbirliğiyle Hazırlanan Basit Materyaller</vt:lpstr>
      <vt:lpstr>Zihin Haritaları, Kavram Haritaları ve Bilgi Haritaları</vt:lpstr>
      <vt:lpstr>PowerPoint Sunusu</vt:lpstr>
      <vt:lpstr>PowerPoint Sunusu</vt:lpstr>
      <vt:lpstr>PowerPoint Sunusu</vt:lpstr>
      <vt:lpstr>Bulmacalar</vt:lpstr>
      <vt:lpstr>Grafikler</vt:lpstr>
      <vt:lpstr>Gerçek Nesne ve Modeller</vt:lpstr>
      <vt:lpstr>Materyallein Öğrenme Etkililikleri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Öğretim İlke ve Yöntemleri</dc:title>
  <dc:creator>THOSHIBA</dc:creator>
  <cp:lastModifiedBy>THOSHIBA</cp:lastModifiedBy>
  <cp:revision>237</cp:revision>
  <dcterms:created xsi:type="dcterms:W3CDTF">2015-12-09T05:17:49Z</dcterms:created>
  <dcterms:modified xsi:type="dcterms:W3CDTF">2017-12-03T10:22:32Z</dcterms:modified>
</cp:coreProperties>
</file>